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Inter" panose="020B0604020202020204" charset="0"/>
      <p:regular r:id="rId13"/>
    </p:embeddedFont>
    <p:embeddedFont>
      <p:font typeface="Calibri" panose="020F0502020204030204" pitchFamily="34" charset="0"/>
      <p:regular r:id="rId14"/>
      <p:bold r:id="rId15"/>
      <p:italic r:id="rId16"/>
      <p:boldItalic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1" d="100"/>
          <a:sy n="61" d="100"/>
        </p:scale>
        <p:origin x="61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6787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5-6.svg"/><Relationship Id="rId5" Type="http://schemas.openxmlformats.org/officeDocument/2006/relationships/image" Target="../media/image-5-4.svg"/><Relationship Id="rId10" Type="http://schemas.openxmlformats.org/officeDocument/2006/relationships/image" Target="../media/image-5-10.svg"/><Relationship Id="rId4" Type="http://schemas.openxmlformats.org/officeDocument/2006/relationships/image" Target="../media/image-5-2.sv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3018949"/>
            <a:ext cx="7556421" cy="1488519"/>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Flipkart Laptop Data Analysis Using Python</a:t>
            </a:r>
            <a:endParaRPr lang="en-US" sz="4650" dirty="0"/>
          </a:p>
        </p:txBody>
      </p:sp>
      <p:sp>
        <p:nvSpPr>
          <p:cNvPr id="4" name="Text 1"/>
          <p:cNvSpPr/>
          <p:nvPr/>
        </p:nvSpPr>
        <p:spPr>
          <a:xfrm>
            <a:off x="793790" y="4847630"/>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Statistical &amp; Visual Analysis of 350 Products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793790" y="680799"/>
            <a:ext cx="1030010" cy="343614"/>
          </a:xfrm>
          <a:prstGeom prst="roundRect">
            <a:avLst>
              <a:gd name="adj" fmla="val 18853"/>
            </a:avLst>
          </a:prstGeom>
          <a:solidFill>
            <a:srgbClr val="CCEEFF"/>
          </a:solidFill>
          <a:ln/>
        </p:spPr>
      </p:sp>
      <p:sp>
        <p:nvSpPr>
          <p:cNvPr id="3" name="Text 1"/>
          <p:cNvSpPr/>
          <p:nvPr/>
        </p:nvSpPr>
        <p:spPr>
          <a:xfrm>
            <a:off x="909399" y="738545"/>
            <a:ext cx="798790" cy="228124"/>
          </a:xfrm>
          <a:prstGeom prst="rect">
            <a:avLst/>
          </a:prstGeom>
          <a:noFill/>
          <a:ln/>
        </p:spPr>
        <p:txBody>
          <a:bodyPr wrap="none" lIns="0" tIns="0" rIns="0" bIns="0" rtlCol="0" anchor="t"/>
          <a:lstStyle/>
          <a:p>
            <a:pPr marL="0" indent="0" algn="l">
              <a:lnSpc>
                <a:spcPts val="1750"/>
              </a:lnSpc>
              <a:buNone/>
            </a:pPr>
            <a:r>
              <a:rPr lang="en-US" sz="1200" dirty="0">
                <a:solidFill>
                  <a:srgbClr val="272525"/>
                </a:solidFill>
                <a:latin typeface="Inter" pitchFamily="34" charset="0"/>
                <a:ea typeface="Inter" pitchFamily="34" charset="-122"/>
                <a:cs typeface="Inter" pitchFamily="34" charset="-120"/>
              </a:rPr>
              <a:t>SUMMARY</a:t>
            </a:r>
            <a:endParaRPr lang="en-US" sz="1200" dirty="0"/>
          </a:p>
        </p:txBody>
      </p:sp>
      <p:sp>
        <p:nvSpPr>
          <p:cNvPr id="4" name="Text 2"/>
          <p:cNvSpPr/>
          <p:nvPr/>
        </p:nvSpPr>
        <p:spPr>
          <a:xfrm>
            <a:off x="793790" y="1089898"/>
            <a:ext cx="6227088" cy="632579"/>
          </a:xfrm>
          <a:prstGeom prst="rect">
            <a:avLst/>
          </a:prstGeom>
          <a:noFill/>
          <a:ln/>
        </p:spPr>
        <p:txBody>
          <a:bodyPr wrap="none" lIns="0" tIns="0" rIns="0" bIns="0" rtlCol="0" anchor="t"/>
          <a:lstStyle/>
          <a:p>
            <a:pPr marL="0" indent="0" algn="l">
              <a:lnSpc>
                <a:spcPts val="4950"/>
              </a:lnSpc>
              <a:buNone/>
            </a:pPr>
            <a:r>
              <a:rPr lang="en-US" sz="3950" b="1" dirty="0">
                <a:solidFill>
                  <a:srgbClr val="000000"/>
                </a:solidFill>
                <a:latin typeface="Petrona Bold" pitchFamily="34" charset="0"/>
                <a:ea typeface="Petrona Bold" pitchFamily="34" charset="-122"/>
                <a:cs typeface="Petrona Bold" pitchFamily="34" charset="-120"/>
              </a:rPr>
              <a:t>Conclusion &amp; Applications</a:t>
            </a:r>
            <a:endParaRPr lang="en-US" sz="3950" dirty="0"/>
          </a:p>
        </p:txBody>
      </p:sp>
      <p:sp>
        <p:nvSpPr>
          <p:cNvPr id="5" name="Text 3"/>
          <p:cNvSpPr/>
          <p:nvPr/>
        </p:nvSpPr>
        <p:spPr>
          <a:xfrm>
            <a:off x="793790" y="2132052"/>
            <a:ext cx="2530435" cy="316230"/>
          </a:xfrm>
          <a:prstGeom prst="rect">
            <a:avLst/>
          </a:prstGeom>
          <a:noFill/>
          <a:ln/>
        </p:spPr>
        <p:txBody>
          <a:bodyPr wrap="none" lIns="0" tIns="0" rIns="0" bIns="0" rtlCol="0" anchor="t"/>
          <a:lstStyle/>
          <a:p>
            <a:pPr marL="0" indent="0" algn="l">
              <a:lnSpc>
                <a:spcPts val="2450"/>
              </a:lnSpc>
              <a:buNone/>
            </a:pPr>
            <a:r>
              <a:rPr lang="en-US" sz="1950" b="1" dirty="0">
                <a:solidFill>
                  <a:srgbClr val="000000"/>
                </a:solidFill>
                <a:latin typeface="Petrona Bold" pitchFamily="34" charset="0"/>
                <a:ea typeface="Petrona Bold" pitchFamily="34" charset="-122"/>
                <a:cs typeface="Petrona Bold" pitchFamily="34" charset="-120"/>
              </a:rPr>
              <a:t>Summary of Findings</a:t>
            </a:r>
            <a:endParaRPr lang="en-US" sz="1950" dirty="0"/>
          </a:p>
        </p:txBody>
      </p:sp>
      <p:sp>
        <p:nvSpPr>
          <p:cNvPr id="6" name="Text 4"/>
          <p:cNvSpPr/>
          <p:nvPr/>
        </p:nvSpPr>
        <p:spPr>
          <a:xfrm>
            <a:off x="793790" y="2612112"/>
            <a:ext cx="6286262" cy="1141095"/>
          </a:xfrm>
          <a:prstGeom prst="rect">
            <a:avLst/>
          </a:prstGeom>
          <a:noFill/>
          <a:ln/>
        </p:spPr>
        <p:txBody>
          <a:bodyPr wrap="square" lIns="0" tIns="0" rIns="0" bIns="0" rtlCol="0" anchor="t"/>
          <a:lstStyle/>
          <a:p>
            <a:pPr marL="0" indent="0" algn="l">
              <a:lnSpc>
                <a:spcPts val="2200"/>
              </a:lnSpc>
              <a:buNone/>
            </a:pPr>
            <a:r>
              <a:rPr lang="en-US" sz="1500" dirty="0">
                <a:solidFill>
                  <a:srgbClr val="272525"/>
                </a:solidFill>
                <a:latin typeface="Inter" pitchFamily="34" charset="0"/>
                <a:ea typeface="Inter" pitchFamily="34" charset="-122"/>
                <a:cs typeface="Inter" pitchFamily="34" charset="-120"/>
              </a:rPr>
              <a:t>Our analysis of 350 laptop products revealed significant market segmentation patterns, with mid-range products dominating availability whilst premium products command higher customer satisfaction ratings.</a:t>
            </a:r>
            <a:endParaRPr lang="en-US" sz="1500" dirty="0"/>
          </a:p>
        </p:txBody>
      </p:sp>
      <p:sp>
        <p:nvSpPr>
          <p:cNvPr id="7" name="Text 5"/>
          <p:cNvSpPr/>
          <p:nvPr/>
        </p:nvSpPr>
        <p:spPr>
          <a:xfrm>
            <a:off x="793790" y="3900607"/>
            <a:ext cx="6286262" cy="570548"/>
          </a:xfrm>
          <a:prstGeom prst="rect">
            <a:avLst/>
          </a:prstGeom>
          <a:noFill/>
          <a:ln/>
        </p:spPr>
        <p:txBody>
          <a:bodyPr wrap="square" lIns="0" tIns="0" rIns="0" bIns="0" rtlCol="0" anchor="t"/>
          <a:lstStyle/>
          <a:p>
            <a:pPr marL="0" indent="0" algn="l">
              <a:lnSpc>
                <a:spcPts val="2200"/>
              </a:lnSpc>
              <a:buNone/>
            </a:pPr>
            <a:r>
              <a:rPr lang="en-US" sz="1500" dirty="0">
                <a:solidFill>
                  <a:srgbClr val="272525"/>
                </a:solidFill>
                <a:latin typeface="Inter" pitchFamily="34" charset="0"/>
                <a:ea typeface="Inter" pitchFamily="34" charset="-122"/>
                <a:cs typeface="Inter" pitchFamily="34" charset="-120"/>
              </a:rPr>
              <a:t>Correlation analysis demonstrated that product quality (reflected in ratings) drives engagement more effectively than price alone.</a:t>
            </a:r>
            <a:endParaRPr lang="en-US" sz="1500" dirty="0"/>
          </a:p>
        </p:txBody>
      </p:sp>
      <p:sp>
        <p:nvSpPr>
          <p:cNvPr id="8" name="Text 6"/>
          <p:cNvSpPr/>
          <p:nvPr/>
        </p:nvSpPr>
        <p:spPr>
          <a:xfrm>
            <a:off x="7557968" y="2132052"/>
            <a:ext cx="2848094" cy="316230"/>
          </a:xfrm>
          <a:prstGeom prst="rect">
            <a:avLst/>
          </a:prstGeom>
          <a:noFill/>
          <a:ln/>
        </p:spPr>
        <p:txBody>
          <a:bodyPr wrap="none" lIns="0" tIns="0" rIns="0" bIns="0" rtlCol="0" anchor="t"/>
          <a:lstStyle/>
          <a:p>
            <a:pPr marL="0" indent="0" algn="l">
              <a:lnSpc>
                <a:spcPts val="2450"/>
              </a:lnSpc>
              <a:buNone/>
            </a:pPr>
            <a:r>
              <a:rPr lang="en-US" sz="1950" b="1" dirty="0">
                <a:solidFill>
                  <a:srgbClr val="000000"/>
                </a:solidFill>
                <a:latin typeface="Petrona Bold" pitchFamily="34" charset="0"/>
                <a:ea typeface="Petrona Bold" pitchFamily="34" charset="-122"/>
                <a:cs typeface="Petrona Bold" pitchFamily="34" charset="-120"/>
              </a:rPr>
              <a:t>Real-World Applications</a:t>
            </a:r>
            <a:endParaRPr lang="en-US" sz="1950" dirty="0"/>
          </a:p>
        </p:txBody>
      </p:sp>
      <p:sp>
        <p:nvSpPr>
          <p:cNvPr id="9" name="Text 7"/>
          <p:cNvSpPr/>
          <p:nvPr/>
        </p:nvSpPr>
        <p:spPr>
          <a:xfrm>
            <a:off x="7557968" y="2612112"/>
            <a:ext cx="6286262" cy="285274"/>
          </a:xfrm>
          <a:prstGeom prst="rect">
            <a:avLst/>
          </a:prstGeom>
          <a:noFill/>
          <a:ln/>
        </p:spPr>
        <p:txBody>
          <a:bodyPr wrap="none" lIns="0" tIns="0" rIns="0" bIns="0" rtlCol="0" anchor="t"/>
          <a:lstStyle/>
          <a:p>
            <a:pPr marL="342900" indent="-342900" algn="l">
              <a:lnSpc>
                <a:spcPts val="2200"/>
              </a:lnSpc>
              <a:buSzPct val="100000"/>
              <a:buChar char="•"/>
            </a:pPr>
            <a:r>
              <a:rPr lang="en-US" sz="1500" dirty="0">
                <a:solidFill>
                  <a:srgbClr val="272525"/>
                </a:solidFill>
                <a:latin typeface="Inter" pitchFamily="34" charset="0"/>
                <a:ea typeface="Inter" pitchFamily="34" charset="-122"/>
                <a:cs typeface="Inter" pitchFamily="34" charset="-120"/>
              </a:rPr>
              <a:t>Market trend analysis for retailers</a:t>
            </a:r>
            <a:endParaRPr lang="en-US" sz="1500" dirty="0"/>
          </a:p>
        </p:txBody>
      </p:sp>
      <p:sp>
        <p:nvSpPr>
          <p:cNvPr id="10" name="Text 8"/>
          <p:cNvSpPr/>
          <p:nvPr/>
        </p:nvSpPr>
        <p:spPr>
          <a:xfrm>
            <a:off x="7557968" y="2954655"/>
            <a:ext cx="6286262" cy="285274"/>
          </a:xfrm>
          <a:prstGeom prst="rect">
            <a:avLst/>
          </a:prstGeom>
          <a:noFill/>
          <a:ln/>
        </p:spPr>
        <p:txBody>
          <a:bodyPr wrap="none" lIns="0" tIns="0" rIns="0" bIns="0" rtlCol="0" anchor="t"/>
          <a:lstStyle/>
          <a:p>
            <a:pPr marL="342900" indent="-342900" algn="l">
              <a:lnSpc>
                <a:spcPts val="2200"/>
              </a:lnSpc>
              <a:buSzPct val="100000"/>
              <a:buChar char="•"/>
            </a:pPr>
            <a:r>
              <a:rPr lang="en-US" sz="1500" dirty="0">
                <a:solidFill>
                  <a:srgbClr val="272525"/>
                </a:solidFill>
                <a:latin typeface="Inter" pitchFamily="34" charset="0"/>
                <a:ea typeface="Inter" pitchFamily="34" charset="-122"/>
                <a:cs typeface="Inter" pitchFamily="34" charset="-120"/>
              </a:rPr>
              <a:t>E-commerce pricing strategy optimisation</a:t>
            </a:r>
            <a:endParaRPr lang="en-US" sz="1500" dirty="0"/>
          </a:p>
        </p:txBody>
      </p:sp>
      <p:sp>
        <p:nvSpPr>
          <p:cNvPr id="11" name="Text 9"/>
          <p:cNvSpPr/>
          <p:nvPr/>
        </p:nvSpPr>
        <p:spPr>
          <a:xfrm>
            <a:off x="7557968" y="3297198"/>
            <a:ext cx="6286262" cy="285274"/>
          </a:xfrm>
          <a:prstGeom prst="rect">
            <a:avLst/>
          </a:prstGeom>
          <a:noFill/>
          <a:ln/>
        </p:spPr>
        <p:txBody>
          <a:bodyPr wrap="none" lIns="0" tIns="0" rIns="0" bIns="0" rtlCol="0" anchor="t"/>
          <a:lstStyle/>
          <a:p>
            <a:pPr marL="342900" indent="-342900" algn="l">
              <a:lnSpc>
                <a:spcPts val="2200"/>
              </a:lnSpc>
              <a:buSzPct val="100000"/>
              <a:buChar char="•"/>
            </a:pPr>
            <a:r>
              <a:rPr lang="en-US" sz="1500" dirty="0">
                <a:solidFill>
                  <a:srgbClr val="272525"/>
                </a:solidFill>
                <a:latin typeface="Inter" pitchFamily="34" charset="0"/>
                <a:ea typeface="Inter" pitchFamily="34" charset="-122"/>
                <a:cs typeface="Inter" pitchFamily="34" charset="-120"/>
              </a:rPr>
              <a:t>Customer sentiment assessment</a:t>
            </a:r>
            <a:endParaRPr lang="en-US" sz="1500" dirty="0"/>
          </a:p>
        </p:txBody>
      </p:sp>
      <p:sp>
        <p:nvSpPr>
          <p:cNvPr id="12" name="Text 10"/>
          <p:cNvSpPr/>
          <p:nvPr/>
        </p:nvSpPr>
        <p:spPr>
          <a:xfrm>
            <a:off x="7557968" y="3639741"/>
            <a:ext cx="6286262" cy="285274"/>
          </a:xfrm>
          <a:prstGeom prst="rect">
            <a:avLst/>
          </a:prstGeom>
          <a:noFill/>
          <a:ln/>
        </p:spPr>
        <p:txBody>
          <a:bodyPr wrap="none" lIns="0" tIns="0" rIns="0" bIns="0" rtlCol="0" anchor="t"/>
          <a:lstStyle/>
          <a:p>
            <a:pPr marL="342900" indent="-342900" algn="l">
              <a:lnSpc>
                <a:spcPts val="2200"/>
              </a:lnSpc>
              <a:buSzPct val="100000"/>
              <a:buChar char="•"/>
            </a:pPr>
            <a:r>
              <a:rPr lang="en-US" sz="1500" dirty="0">
                <a:solidFill>
                  <a:srgbClr val="272525"/>
                </a:solidFill>
                <a:latin typeface="Inter" pitchFamily="34" charset="0"/>
                <a:ea typeface="Inter" pitchFamily="34" charset="-122"/>
                <a:cs typeface="Inter" pitchFamily="34" charset="-120"/>
              </a:rPr>
              <a:t>ML dataset preparation for predictive models</a:t>
            </a:r>
            <a:endParaRPr lang="en-US" sz="1500" dirty="0"/>
          </a:p>
        </p:txBody>
      </p:sp>
      <p:sp>
        <p:nvSpPr>
          <p:cNvPr id="13" name="Text 11"/>
          <p:cNvSpPr/>
          <p:nvPr/>
        </p:nvSpPr>
        <p:spPr>
          <a:xfrm>
            <a:off x="793790" y="4802862"/>
            <a:ext cx="192762" cy="240983"/>
          </a:xfrm>
          <a:prstGeom prst="rect">
            <a:avLst/>
          </a:prstGeom>
          <a:noFill/>
          <a:ln/>
        </p:spPr>
        <p:txBody>
          <a:bodyPr wrap="none" lIns="0" tIns="0" rIns="0" bIns="0" rtlCol="0" anchor="t"/>
          <a:lstStyle/>
          <a:p>
            <a:pPr marL="0" indent="0" algn="l">
              <a:lnSpc>
                <a:spcPts val="2200"/>
              </a:lnSpc>
              <a:buNone/>
            </a:pPr>
            <a:r>
              <a:rPr lang="en-US" sz="1500" dirty="0">
                <a:solidFill>
                  <a:srgbClr val="272525"/>
                </a:solidFill>
                <a:latin typeface="Petrona Light" pitchFamily="34" charset="0"/>
                <a:ea typeface="Petrona Light" pitchFamily="34" charset="-122"/>
                <a:cs typeface="Petrona Light" pitchFamily="34" charset="-120"/>
              </a:rPr>
              <a:t>01</a:t>
            </a:r>
            <a:endParaRPr lang="en-US" sz="1500" dirty="0"/>
          </a:p>
        </p:txBody>
      </p:sp>
      <p:sp>
        <p:nvSpPr>
          <p:cNvPr id="14" name="Shape 12"/>
          <p:cNvSpPr/>
          <p:nvPr/>
        </p:nvSpPr>
        <p:spPr>
          <a:xfrm>
            <a:off x="793790" y="5107543"/>
            <a:ext cx="6439495" cy="22860"/>
          </a:xfrm>
          <a:prstGeom prst="rect">
            <a:avLst/>
          </a:prstGeom>
          <a:solidFill>
            <a:srgbClr val="007EBD"/>
          </a:solidFill>
          <a:ln/>
        </p:spPr>
      </p:sp>
      <p:sp>
        <p:nvSpPr>
          <p:cNvPr id="15" name="Text 13"/>
          <p:cNvSpPr/>
          <p:nvPr/>
        </p:nvSpPr>
        <p:spPr>
          <a:xfrm>
            <a:off x="793790" y="5249585"/>
            <a:ext cx="2530435" cy="316230"/>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Petrona Bold" pitchFamily="34" charset="0"/>
                <a:ea typeface="Petrona Bold" pitchFamily="34" charset="-122"/>
                <a:cs typeface="Petrona Bold" pitchFamily="34" charset="-120"/>
              </a:rPr>
              <a:t>Real-Time Scraping</a:t>
            </a:r>
            <a:endParaRPr lang="en-US" sz="1950" dirty="0"/>
          </a:p>
        </p:txBody>
      </p:sp>
      <p:sp>
        <p:nvSpPr>
          <p:cNvPr id="16" name="Text 14"/>
          <p:cNvSpPr/>
          <p:nvPr/>
        </p:nvSpPr>
        <p:spPr>
          <a:xfrm>
            <a:off x="793790" y="5664041"/>
            <a:ext cx="6439495" cy="285274"/>
          </a:xfrm>
          <a:prstGeom prst="rect">
            <a:avLst/>
          </a:prstGeom>
          <a:noFill/>
          <a:ln/>
        </p:spPr>
        <p:txBody>
          <a:bodyPr wrap="none" lIns="0" tIns="0" rIns="0" bIns="0" rtlCol="0" anchor="t"/>
          <a:lstStyle/>
          <a:p>
            <a:pPr marL="0" indent="0" algn="l">
              <a:lnSpc>
                <a:spcPts val="2200"/>
              </a:lnSpc>
              <a:buNone/>
            </a:pPr>
            <a:r>
              <a:rPr lang="en-US" sz="1500" dirty="0">
                <a:solidFill>
                  <a:srgbClr val="272525"/>
                </a:solidFill>
                <a:latin typeface="Inter" pitchFamily="34" charset="0"/>
                <a:ea typeface="Inter" pitchFamily="34" charset="-122"/>
                <a:cs typeface="Inter" pitchFamily="34" charset="-120"/>
              </a:rPr>
              <a:t>Implement live data collection with API integration</a:t>
            </a:r>
            <a:endParaRPr lang="en-US" sz="1500" dirty="0"/>
          </a:p>
        </p:txBody>
      </p:sp>
      <p:sp>
        <p:nvSpPr>
          <p:cNvPr id="17" name="Text 15"/>
          <p:cNvSpPr/>
          <p:nvPr/>
        </p:nvSpPr>
        <p:spPr>
          <a:xfrm>
            <a:off x="7397115" y="4802862"/>
            <a:ext cx="192762" cy="240983"/>
          </a:xfrm>
          <a:prstGeom prst="rect">
            <a:avLst/>
          </a:prstGeom>
          <a:noFill/>
          <a:ln/>
        </p:spPr>
        <p:txBody>
          <a:bodyPr wrap="none" lIns="0" tIns="0" rIns="0" bIns="0" rtlCol="0" anchor="t"/>
          <a:lstStyle/>
          <a:p>
            <a:pPr marL="0" indent="0" algn="l">
              <a:lnSpc>
                <a:spcPts val="2200"/>
              </a:lnSpc>
              <a:buNone/>
            </a:pPr>
            <a:r>
              <a:rPr lang="en-US" sz="1500" dirty="0">
                <a:solidFill>
                  <a:srgbClr val="272525"/>
                </a:solidFill>
                <a:latin typeface="Petrona Light" pitchFamily="34" charset="0"/>
                <a:ea typeface="Petrona Light" pitchFamily="34" charset="-122"/>
                <a:cs typeface="Petrona Light" pitchFamily="34" charset="-120"/>
              </a:rPr>
              <a:t>02</a:t>
            </a:r>
            <a:endParaRPr lang="en-US" sz="1500" dirty="0"/>
          </a:p>
        </p:txBody>
      </p:sp>
      <p:sp>
        <p:nvSpPr>
          <p:cNvPr id="18" name="Shape 16"/>
          <p:cNvSpPr/>
          <p:nvPr/>
        </p:nvSpPr>
        <p:spPr>
          <a:xfrm>
            <a:off x="7397115" y="5107543"/>
            <a:ext cx="6439495" cy="22860"/>
          </a:xfrm>
          <a:prstGeom prst="rect">
            <a:avLst/>
          </a:prstGeom>
          <a:solidFill>
            <a:srgbClr val="007EBD"/>
          </a:solidFill>
          <a:ln/>
        </p:spPr>
      </p:sp>
      <p:sp>
        <p:nvSpPr>
          <p:cNvPr id="19" name="Text 17"/>
          <p:cNvSpPr/>
          <p:nvPr/>
        </p:nvSpPr>
        <p:spPr>
          <a:xfrm>
            <a:off x="7397115" y="5249585"/>
            <a:ext cx="2530435" cy="316230"/>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Petrona Bold" pitchFamily="34" charset="0"/>
                <a:ea typeface="Petrona Bold" pitchFamily="34" charset="-122"/>
                <a:cs typeface="Petrona Bold" pitchFamily="34" charset="-120"/>
              </a:rPr>
              <a:t>Predictive Modelling</a:t>
            </a:r>
            <a:endParaRPr lang="en-US" sz="1950" dirty="0"/>
          </a:p>
        </p:txBody>
      </p:sp>
      <p:sp>
        <p:nvSpPr>
          <p:cNvPr id="20" name="Text 18"/>
          <p:cNvSpPr/>
          <p:nvPr/>
        </p:nvSpPr>
        <p:spPr>
          <a:xfrm>
            <a:off x="7397115" y="5664041"/>
            <a:ext cx="6439495" cy="285274"/>
          </a:xfrm>
          <a:prstGeom prst="rect">
            <a:avLst/>
          </a:prstGeom>
          <a:noFill/>
          <a:ln/>
        </p:spPr>
        <p:txBody>
          <a:bodyPr wrap="none" lIns="0" tIns="0" rIns="0" bIns="0" rtlCol="0" anchor="t"/>
          <a:lstStyle/>
          <a:p>
            <a:pPr marL="0" indent="0" algn="l">
              <a:lnSpc>
                <a:spcPts val="2200"/>
              </a:lnSpc>
              <a:buNone/>
            </a:pPr>
            <a:r>
              <a:rPr lang="en-US" sz="1500" dirty="0">
                <a:solidFill>
                  <a:srgbClr val="272525"/>
                </a:solidFill>
                <a:latin typeface="Inter" pitchFamily="34" charset="0"/>
                <a:ea typeface="Inter" pitchFamily="34" charset="-122"/>
                <a:cs typeface="Inter" pitchFamily="34" charset="-120"/>
              </a:rPr>
              <a:t>Build ML models for price and rating forecasting</a:t>
            </a:r>
            <a:endParaRPr lang="en-US" sz="1500" dirty="0"/>
          </a:p>
        </p:txBody>
      </p:sp>
      <p:sp>
        <p:nvSpPr>
          <p:cNvPr id="21" name="Text 19"/>
          <p:cNvSpPr/>
          <p:nvPr/>
        </p:nvSpPr>
        <p:spPr>
          <a:xfrm>
            <a:off x="793790" y="6257687"/>
            <a:ext cx="192762" cy="240983"/>
          </a:xfrm>
          <a:prstGeom prst="rect">
            <a:avLst/>
          </a:prstGeom>
          <a:noFill/>
          <a:ln/>
        </p:spPr>
        <p:txBody>
          <a:bodyPr wrap="none" lIns="0" tIns="0" rIns="0" bIns="0" rtlCol="0" anchor="t"/>
          <a:lstStyle/>
          <a:p>
            <a:pPr marL="0" indent="0" algn="l">
              <a:lnSpc>
                <a:spcPts val="2200"/>
              </a:lnSpc>
              <a:buNone/>
            </a:pPr>
            <a:r>
              <a:rPr lang="en-US" sz="1500" dirty="0">
                <a:solidFill>
                  <a:srgbClr val="272525"/>
                </a:solidFill>
                <a:latin typeface="Petrona Light" pitchFamily="34" charset="0"/>
                <a:ea typeface="Petrona Light" pitchFamily="34" charset="-122"/>
                <a:cs typeface="Petrona Light" pitchFamily="34" charset="-120"/>
              </a:rPr>
              <a:t>03</a:t>
            </a:r>
            <a:endParaRPr lang="en-US" sz="1500" dirty="0"/>
          </a:p>
        </p:txBody>
      </p:sp>
      <p:sp>
        <p:nvSpPr>
          <p:cNvPr id="22" name="Shape 20"/>
          <p:cNvSpPr/>
          <p:nvPr/>
        </p:nvSpPr>
        <p:spPr>
          <a:xfrm>
            <a:off x="793790" y="6562368"/>
            <a:ext cx="6439495" cy="22860"/>
          </a:xfrm>
          <a:prstGeom prst="rect">
            <a:avLst/>
          </a:prstGeom>
          <a:solidFill>
            <a:srgbClr val="007EBD"/>
          </a:solidFill>
          <a:ln/>
        </p:spPr>
      </p:sp>
      <p:sp>
        <p:nvSpPr>
          <p:cNvPr id="23" name="Text 21"/>
          <p:cNvSpPr/>
          <p:nvPr/>
        </p:nvSpPr>
        <p:spPr>
          <a:xfrm>
            <a:off x="793790" y="6704409"/>
            <a:ext cx="2530435" cy="316230"/>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Petrona Bold" pitchFamily="34" charset="0"/>
                <a:ea typeface="Petrona Bold" pitchFamily="34" charset="-122"/>
                <a:cs typeface="Petrona Bold" pitchFamily="34" charset="-120"/>
              </a:rPr>
              <a:t>Sentiment Analysis</a:t>
            </a:r>
            <a:endParaRPr lang="en-US" sz="1950" dirty="0"/>
          </a:p>
        </p:txBody>
      </p:sp>
      <p:sp>
        <p:nvSpPr>
          <p:cNvPr id="24" name="Text 22"/>
          <p:cNvSpPr/>
          <p:nvPr/>
        </p:nvSpPr>
        <p:spPr>
          <a:xfrm>
            <a:off x="793790" y="7118866"/>
            <a:ext cx="6439495" cy="285274"/>
          </a:xfrm>
          <a:prstGeom prst="rect">
            <a:avLst/>
          </a:prstGeom>
          <a:noFill/>
          <a:ln/>
        </p:spPr>
        <p:txBody>
          <a:bodyPr wrap="none" lIns="0" tIns="0" rIns="0" bIns="0" rtlCol="0" anchor="t"/>
          <a:lstStyle/>
          <a:p>
            <a:pPr marL="0" indent="0" algn="l">
              <a:lnSpc>
                <a:spcPts val="2200"/>
              </a:lnSpc>
              <a:buNone/>
            </a:pPr>
            <a:r>
              <a:rPr lang="en-US" sz="1500" dirty="0">
                <a:solidFill>
                  <a:srgbClr val="272525"/>
                </a:solidFill>
                <a:latin typeface="Inter" pitchFamily="34" charset="0"/>
                <a:ea typeface="Inter" pitchFamily="34" charset="-122"/>
                <a:cs typeface="Inter" pitchFamily="34" charset="-120"/>
              </a:rPr>
              <a:t>Analyse review text for deeper consumer insights</a:t>
            </a:r>
            <a:endParaRPr lang="en-US" sz="1500" dirty="0"/>
          </a:p>
        </p:txBody>
      </p:sp>
      <p:sp>
        <p:nvSpPr>
          <p:cNvPr id="25" name="Text 23"/>
          <p:cNvSpPr/>
          <p:nvPr/>
        </p:nvSpPr>
        <p:spPr>
          <a:xfrm>
            <a:off x="7397115" y="6257687"/>
            <a:ext cx="192762" cy="240983"/>
          </a:xfrm>
          <a:prstGeom prst="rect">
            <a:avLst/>
          </a:prstGeom>
          <a:noFill/>
          <a:ln/>
        </p:spPr>
        <p:txBody>
          <a:bodyPr wrap="none" lIns="0" tIns="0" rIns="0" bIns="0" rtlCol="0" anchor="t"/>
          <a:lstStyle/>
          <a:p>
            <a:pPr marL="0" indent="0" algn="l">
              <a:lnSpc>
                <a:spcPts val="2200"/>
              </a:lnSpc>
              <a:buNone/>
            </a:pPr>
            <a:r>
              <a:rPr lang="en-US" sz="1500" dirty="0">
                <a:solidFill>
                  <a:srgbClr val="272525"/>
                </a:solidFill>
                <a:latin typeface="Petrona Light" pitchFamily="34" charset="0"/>
                <a:ea typeface="Petrona Light" pitchFamily="34" charset="-122"/>
                <a:cs typeface="Petrona Light" pitchFamily="34" charset="-120"/>
              </a:rPr>
              <a:t>04</a:t>
            </a:r>
            <a:endParaRPr lang="en-US" sz="1500" dirty="0"/>
          </a:p>
        </p:txBody>
      </p:sp>
      <p:sp>
        <p:nvSpPr>
          <p:cNvPr id="26" name="Shape 24"/>
          <p:cNvSpPr/>
          <p:nvPr/>
        </p:nvSpPr>
        <p:spPr>
          <a:xfrm>
            <a:off x="7397115" y="6562368"/>
            <a:ext cx="6439495" cy="22860"/>
          </a:xfrm>
          <a:prstGeom prst="rect">
            <a:avLst/>
          </a:prstGeom>
          <a:solidFill>
            <a:srgbClr val="007EBD"/>
          </a:solidFill>
          <a:ln/>
        </p:spPr>
      </p:sp>
      <p:sp>
        <p:nvSpPr>
          <p:cNvPr id="27" name="Text 25"/>
          <p:cNvSpPr/>
          <p:nvPr/>
        </p:nvSpPr>
        <p:spPr>
          <a:xfrm>
            <a:off x="7397115" y="6704409"/>
            <a:ext cx="2857143" cy="316230"/>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Petrona Bold" pitchFamily="34" charset="0"/>
                <a:ea typeface="Petrona Bold" pitchFamily="34" charset="-122"/>
                <a:cs typeface="Petrona Bold" pitchFamily="34" charset="-120"/>
              </a:rPr>
              <a:t>Competitive Intelligence</a:t>
            </a:r>
            <a:endParaRPr lang="en-US" sz="1950" dirty="0"/>
          </a:p>
        </p:txBody>
      </p:sp>
      <p:sp>
        <p:nvSpPr>
          <p:cNvPr id="28" name="Text 26"/>
          <p:cNvSpPr/>
          <p:nvPr/>
        </p:nvSpPr>
        <p:spPr>
          <a:xfrm>
            <a:off x="7397115" y="7118866"/>
            <a:ext cx="6439495" cy="285274"/>
          </a:xfrm>
          <a:prstGeom prst="rect">
            <a:avLst/>
          </a:prstGeom>
          <a:noFill/>
          <a:ln/>
        </p:spPr>
        <p:txBody>
          <a:bodyPr wrap="none" lIns="0" tIns="0" rIns="0" bIns="0" rtlCol="0" anchor="t"/>
          <a:lstStyle/>
          <a:p>
            <a:pPr marL="0" indent="0" algn="l">
              <a:lnSpc>
                <a:spcPts val="2200"/>
              </a:lnSpc>
              <a:buNone/>
            </a:pPr>
            <a:r>
              <a:rPr lang="en-US" sz="1500" dirty="0">
                <a:solidFill>
                  <a:srgbClr val="272525"/>
                </a:solidFill>
                <a:latin typeface="Inter" pitchFamily="34" charset="0"/>
                <a:ea typeface="Inter" pitchFamily="34" charset="-122"/>
                <a:cs typeface="Inter" pitchFamily="34" charset="-120"/>
              </a:rPr>
              <a:t>Expand to multi-platform comparison studies</a:t>
            </a:r>
            <a:endParaRPr lang="en-US" sz="1500" dirty="0"/>
          </a:p>
        </p:txBody>
      </p:sp>
      <p:sp>
        <p:nvSpPr>
          <p:cNvPr id="29" name="Oval 28"/>
          <p:cNvSpPr/>
          <p:nvPr/>
        </p:nvSpPr>
        <p:spPr>
          <a:xfrm>
            <a:off x="12880428" y="7528036"/>
            <a:ext cx="1749972" cy="70156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By </a:t>
            </a:r>
            <a:r>
              <a:rPr lang="en-IN" dirty="0" err="1" smtClean="0">
                <a:solidFill>
                  <a:schemeClr val="tx1"/>
                </a:solidFill>
              </a:rPr>
              <a:t>mahi</a:t>
            </a:r>
            <a:endParaRPr lang="en-IN" dirty="0">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Shape 0"/>
          <p:cNvSpPr/>
          <p:nvPr/>
        </p:nvSpPr>
        <p:spPr>
          <a:xfrm>
            <a:off x="6280190" y="953691"/>
            <a:ext cx="1585674" cy="397907"/>
          </a:xfrm>
          <a:prstGeom prst="roundRect">
            <a:avLst>
              <a:gd name="adj" fmla="val 18196"/>
            </a:avLst>
          </a:prstGeom>
          <a:solidFill>
            <a:srgbClr val="CCEEFF"/>
          </a:solidFill>
          <a:ln/>
        </p:spPr>
      </p:sp>
      <p:sp>
        <p:nvSpPr>
          <p:cNvPr id="4" name="Text 1"/>
          <p:cNvSpPr/>
          <p:nvPr/>
        </p:nvSpPr>
        <p:spPr>
          <a:xfrm>
            <a:off x="6409373" y="1018223"/>
            <a:ext cx="1327309" cy="268843"/>
          </a:xfrm>
          <a:prstGeom prst="rect">
            <a:avLst/>
          </a:prstGeom>
          <a:noFill/>
          <a:ln/>
        </p:spPr>
        <p:txBody>
          <a:bodyPr wrap="none" lIns="0" tIns="0" rIns="0" bIns="0" rtlCol="0" anchor="t"/>
          <a:lstStyle/>
          <a:p>
            <a:pPr marL="0" indent="0" algn="l">
              <a:lnSpc>
                <a:spcPts val="2100"/>
              </a:lnSpc>
              <a:buNone/>
            </a:pPr>
            <a:r>
              <a:rPr lang="en-US" sz="1350" dirty="0">
                <a:solidFill>
                  <a:srgbClr val="272525"/>
                </a:solidFill>
                <a:latin typeface="Inter" pitchFamily="34" charset="0"/>
                <a:ea typeface="Inter" pitchFamily="34" charset="-122"/>
                <a:cs typeface="Inter" pitchFamily="34" charset="-120"/>
              </a:rPr>
              <a:t>INTRODUCTION</a:t>
            </a:r>
            <a:endParaRPr lang="en-US" sz="1350" dirty="0"/>
          </a:p>
        </p:txBody>
      </p:sp>
      <p:sp>
        <p:nvSpPr>
          <p:cNvPr id="5" name="Text 2"/>
          <p:cNvSpPr/>
          <p:nvPr/>
        </p:nvSpPr>
        <p:spPr>
          <a:xfrm>
            <a:off x="6280190" y="1433393"/>
            <a:ext cx="5656421" cy="706993"/>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Petrona Bold" pitchFamily="34" charset="0"/>
                <a:ea typeface="Petrona Bold" pitchFamily="34" charset="-122"/>
                <a:cs typeface="Petrona Bold" pitchFamily="34" charset="-120"/>
              </a:rPr>
              <a:t>Problem Statement</a:t>
            </a:r>
            <a:endParaRPr lang="en-US" sz="4450" dirty="0"/>
          </a:p>
        </p:txBody>
      </p:sp>
      <p:sp>
        <p:nvSpPr>
          <p:cNvPr id="6" name="Text 3"/>
          <p:cNvSpPr/>
          <p:nvPr/>
        </p:nvSpPr>
        <p:spPr>
          <a:xfrm>
            <a:off x="6280190" y="2652117"/>
            <a:ext cx="2828211" cy="353378"/>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Petrona Bold" pitchFamily="34" charset="0"/>
                <a:ea typeface="Petrona Bold" pitchFamily="34" charset="-122"/>
                <a:cs typeface="Petrona Bold" pitchFamily="34" charset="-120"/>
              </a:rPr>
              <a:t>The Challenge</a:t>
            </a:r>
            <a:endParaRPr lang="en-US" sz="2200" dirty="0"/>
          </a:p>
        </p:txBody>
      </p:sp>
      <p:sp>
        <p:nvSpPr>
          <p:cNvPr id="7" name="Text 4"/>
          <p:cNvSpPr/>
          <p:nvPr/>
        </p:nvSpPr>
        <p:spPr>
          <a:xfrm>
            <a:off x="6280190" y="3210163"/>
            <a:ext cx="3515320" cy="2352794"/>
          </a:xfrm>
          <a:prstGeom prst="rect">
            <a:avLst/>
          </a:prstGeom>
          <a:noFill/>
          <a:ln/>
        </p:spPr>
        <p:txBody>
          <a:bodyPr wrap="square" lIns="0" tIns="0" rIns="0" bIns="0" rtlCol="0" anchor="t"/>
          <a:lstStyle/>
          <a:p>
            <a:pPr marL="0" indent="0" algn="l">
              <a:lnSpc>
                <a:spcPts val="2600"/>
              </a:lnSpc>
              <a:buNone/>
            </a:pPr>
            <a:r>
              <a:rPr lang="en-US" sz="1650" dirty="0">
                <a:solidFill>
                  <a:srgbClr val="272525"/>
                </a:solidFill>
                <a:latin typeface="Inter" pitchFamily="34" charset="0"/>
                <a:ea typeface="Inter" pitchFamily="34" charset="-122"/>
                <a:cs typeface="Inter" pitchFamily="34" charset="-120"/>
              </a:rPr>
              <a:t>E-commerce platforms like Flipkart host thousands of laptop listings, making manual analysis impractical. Understanding pricing patterns, customer ratings, and review trends requires systematic data analysis.</a:t>
            </a:r>
            <a:endParaRPr lang="en-US" sz="1650" dirty="0"/>
          </a:p>
        </p:txBody>
      </p:sp>
      <p:sp>
        <p:nvSpPr>
          <p:cNvPr id="8" name="Text 5"/>
          <p:cNvSpPr/>
          <p:nvPr/>
        </p:nvSpPr>
        <p:spPr>
          <a:xfrm>
            <a:off x="6280190" y="5747147"/>
            <a:ext cx="3515320" cy="1344454"/>
          </a:xfrm>
          <a:prstGeom prst="rect">
            <a:avLst/>
          </a:prstGeom>
          <a:noFill/>
          <a:ln/>
        </p:spPr>
        <p:txBody>
          <a:bodyPr wrap="square" lIns="0" tIns="0" rIns="0" bIns="0" rtlCol="0" anchor="t"/>
          <a:lstStyle/>
          <a:p>
            <a:pPr marL="0" indent="0" algn="l">
              <a:lnSpc>
                <a:spcPts val="2600"/>
              </a:lnSpc>
              <a:buNone/>
            </a:pPr>
            <a:r>
              <a:rPr lang="en-US" sz="1650" dirty="0">
                <a:solidFill>
                  <a:srgbClr val="272525"/>
                </a:solidFill>
                <a:latin typeface="Inter" pitchFamily="34" charset="0"/>
                <a:ea typeface="Inter" pitchFamily="34" charset="-122"/>
                <a:cs typeface="Inter" pitchFamily="34" charset="-120"/>
              </a:rPr>
              <a:t>Live web scraping faces limitations including rate limiting, dynamic content, and ethical considerations.</a:t>
            </a:r>
            <a:endParaRPr lang="en-US" sz="1650" dirty="0"/>
          </a:p>
        </p:txBody>
      </p:sp>
      <p:sp>
        <p:nvSpPr>
          <p:cNvPr id="9" name="Text 6"/>
          <p:cNvSpPr/>
          <p:nvPr/>
        </p:nvSpPr>
        <p:spPr>
          <a:xfrm>
            <a:off x="10328910" y="2652117"/>
            <a:ext cx="2828211" cy="353378"/>
          </a:xfrm>
          <a:prstGeom prst="rect">
            <a:avLst/>
          </a:prstGeom>
          <a:noFill/>
          <a:ln/>
        </p:spPr>
        <p:txBody>
          <a:bodyPr wrap="none" lIns="0" tIns="0" rIns="0" bIns="0" rtlCol="0" anchor="t"/>
          <a:lstStyle/>
          <a:p>
            <a:pPr marL="0" indent="0" algn="l">
              <a:lnSpc>
                <a:spcPts val="2750"/>
              </a:lnSpc>
              <a:buNone/>
            </a:pPr>
            <a:r>
              <a:rPr lang="en-US" sz="2200" b="1" dirty="0">
                <a:solidFill>
                  <a:srgbClr val="000000"/>
                </a:solidFill>
                <a:latin typeface="Petrona Bold" pitchFamily="34" charset="0"/>
                <a:ea typeface="Petrona Bold" pitchFamily="34" charset="-122"/>
                <a:cs typeface="Petrona Bold" pitchFamily="34" charset="-120"/>
              </a:rPr>
              <a:t>Our Approach</a:t>
            </a:r>
            <a:endParaRPr lang="en-US" sz="2200" dirty="0"/>
          </a:p>
        </p:txBody>
      </p:sp>
      <p:sp>
        <p:nvSpPr>
          <p:cNvPr id="10" name="Text 7"/>
          <p:cNvSpPr/>
          <p:nvPr/>
        </p:nvSpPr>
        <p:spPr>
          <a:xfrm>
            <a:off x="10328910" y="3210163"/>
            <a:ext cx="3515320" cy="1680567"/>
          </a:xfrm>
          <a:prstGeom prst="rect">
            <a:avLst/>
          </a:prstGeom>
          <a:noFill/>
          <a:ln/>
        </p:spPr>
        <p:txBody>
          <a:bodyPr wrap="square" lIns="0" tIns="0" rIns="0" bIns="0" rtlCol="0" anchor="t"/>
          <a:lstStyle/>
          <a:p>
            <a:pPr marL="0" indent="0" algn="l">
              <a:lnSpc>
                <a:spcPts val="2600"/>
              </a:lnSpc>
              <a:buNone/>
            </a:pPr>
            <a:r>
              <a:rPr lang="en-US" sz="1650" dirty="0">
                <a:solidFill>
                  <a:srgbClr val="272525"/>
                </a:solidFill>
                <a:latin typeface="Inter" pitchFamily="34" charset="0"/>
                <a:ea typeface="Inter" pitchFamily="34" charset="-122"/>
                <a:cs typeface="Inter" pitchFamily="34" charset="-120"/>
              </a:rPr>
              <a:t>We utilise a synthetic dataset that mirrors real Flipkart laptop data structure, enabling comprehensive analysis without scraping constraints.</a:t>
            </a:r>
            <a:endParaRPr lang="en-US" sz="1650" dirty="0"/>
          </a:p>
        </p:txBody>
      </p:sp>
      <p:sp>
        <p:nvSpPr>
          <p:cNvPr id="11" name="Text 8"/>
          <p:cNvSpPr/>
          <p:nvPr/>
        </p:nvSpPr>
        <p:spPr>
          <a:xfrm>
            <a:off x="10328910" y="5074920"/>
            <a:ext cx="3515320" cy="1344454"/>
          </a:xfrm>
          <a:prstGeom prst="rect">
            <a:avLst/>
          </a:prstGeom>
          <a:noFill/>
          <a:ln/>
        </p:spPr>
        <p:txBody>
          <a:bodyPr wrap="square" lIns="0" tIns="0" rIns="0" bIns="0" rtlCol="0" anchor="t"/>
          <a:lstStyle/>
          <a:p>
            <a:pPr marL="0" indent="0" algn="l">
              <a:lnSpc>
                <a:spcPts val="2600"/>
              </a:lnSpc>
              <a:buNone/>
            </a:pPr>
            <a:r>
              <a:rPr lang="en-US" sz="1650" dirty="0">
                <a:solidFill>
                  <a:srgbClr val="272525"/>
                </a:solidFill>
                <a:latin typeface="Inter" pitchFamily="34" charset="0"/>
                <a:ea typeface="Inter" pitchFamily="34" charset="-122"/>
                <a:cs typeface="Inter" pitchFamily="34" charset="-120"/>
              </a:rPr>
              <a:t>This methodology allows us to demonstrate analytical techniques applicable to real-world e-commerce datasets.</a:t>
            </a:r>
            <a:endParaRPr lang="en-US" sz="1650" dirty="0"/>
          </a:p>
        </p:txBody>
      </p:sp>
      <p:sp>
        <p:nvSpPr>
          <p:cNvPr id="12" name="Oval 11"/>
          <p:cNvSpPr/>
          <p:nvPr/>
        </p:nvSpPr>
        <p:spPr>
          <a:xfrm>
            <a:off x="12880428" y="7528036"/>
            <a:ext cx="1749972" cy="70156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By </a:t>
            </a:r>
            <a:r>
              <a:rPr lang="en-IN" dirty="0" err="1" smtClean="0">
                <a:solidFill>
                  <a:schemeClr val="tx1"/>
                </a:solidFill>
              </a:rPr>
              <a:t>mahi</a:t>
            </a:r>
            <a:endParaRPr lang="en-IN" dirty="0">
              <a:solidFill>
                <a:schemeClr val="tx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793790" y="1188839"/>
            <a:ext cx="1726168" cy="426244"/>
          </a:xfrm>
          <a:prstGeom prst="roundRect">
            <a:avLst>
              <a:gd name="adj" fmla="val 17880"/>
            </a:avLst>
          </a:prstGeom>
          <a:solidFill>
            <a:srgbClr val="CCEEFF"/>
          </a:solidFill>
          <a:ln/>
        </p:spPr>
      </p:sp>
      <p:sp>
        <p:nvSpPr>
          <p:cNvPr id="3" name="Text 1"/>
          <p:cNvSpPr/>
          <p:nvPr/>
        </p:nvSpPr>
        <p:spPr>
          <a:xfrm>
            <a:off x="929878" y="1256824"/>
            <a:ext cx="1453991" cy="290274"/>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DATA OVERVIEW</a:t>
            </a:r>
            <a:endParaRPr lang="en-US" sz="1400" dirty="0"/>
          </a:p>
        </p:txBody>
      </p:sp>
      <p:sp>
        <p:nvSpPr>
          <p:cNvPr id="4" name="Text 2"/>
          <p:cNvSpPr/>
          <p:nvPr/>
        </p:nvSpPr>
        <p:spPr>
          <a:xfrm>
            <a:off x="793790" y="1705808"/>
            <a:ext cx="6353175"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Dataset Characteristics</a:t>
            </a:r>
            <a:endParaRPr lang="en-US" sz="4650" dirty="0"/>
          </a:p>
        </p:txBody>
      </p:sp>
      <p:sp>
        <p:nvSpPr>
          <p:cNvPr id="5" name="Shape 3"/>
          <p:cNvSpPr/>
          <p:nvPr/>
        </p:nvSpPr>
        <p:spPr>
          <a:xfrm>
            <a:off x="793790" y="2790230"/>
            <a:ext cx="6407944" cy="1339929"/>
          </a:xfrm>
          <a:prstGeom prst="roundRect">
            <a:avLst>
              <a:gd name="adj" fmla="val 7110"/>
            </a:avLst>
          </a:prstGeom>
          <a:solidFill>
            <a:srgbClr val="CCEEFF"/>
          </a:solidFill>
          <a:ln w="7620">
            <a:solidFill>
              <a:srgbClr val="B2D4E5"/>
            </a:solidFill>
            <a:prstDash val="solid"/>
          </a:ln>
        </p:spPr>
      </p:sp>
      <p:sp>
        <p:nvSpPr>
          <p:cNvPr id="6" name="Text 4"/>
          <p:cNvSpPr/>
          <p:nvPr/>
        </p:nvSpPr>
        <p:spPr>
          <a:xfrm>
            <a:off x="1028224" y="3024664"/>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Dataset Size</a:t>
            </a:r>
            <a:endParaRPr lang="en-US" sz="2300" dirty="0"/>
          </a:p>
        </p:txBody>
      </p:sp>
      <p:sp>
        <p:nvSpPr>
          <p:cNvPr id="7" name="Text 5"/>
          <p:cNvSpPr/>
          <p:nvPr/>
        </p:nvSpPr>
        <p:spPr>
          <a:xfrm>
            <a:off x="1028224" y="3532823"/>
            <a:ext cx="5939076"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350 rows of laptop product data</a:t>
            </a:r>
            <a:endParaRPr lang="en-US" sz="1750" dirty="0"/>
          </a:p>
        </p:txBody>
      </p:sp>
      <p:sp>
        <p:nvSpPr>
          <p:cNvPr id="8" name="Shape 6"/>
          <p:cNvSpPr/>
          <p:nvPr/>
        </p:nvSpPr>
        <p:spPr>
          <a:xfrm>
            <a:off x="7428548" y="2790230"/>
            <a:ext cx="6408063" cy="1339929"/>
          </a:xfrm>
          <a:prstGeom prst="roundRect">
            <a:avLst>
              <a:gd name="adj" fmla="val 7110"/>
            </a:avLst>
          </a:prstGeom>
          <a:solidFill>
            <a:srgbClr val="CCEEFF"/>
          </a:solidFill>
          <a:ln w="7620">
            <a:solidFill>
              <a:srgbClr val="B2D4E5"/>
            </a:solidFill>
            <a:prstDash val="solid"/>
          </a:ln>
        </p:spPr>
      </p:sp>
      <p:sp>
        <p:nvSpPr>
          <p:cNvPr id="9" name="Text 7"/>
          <p:cNvSpPr/>
          <p:nvPr/>
        </p:nvSpPr>
        <p:spPr>
          <a:xfrm>
            <a:off x="7662982" y="3024664"/>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Data Source</a:t>
            </a:r>
            <a:endParaRPr lang="en-US" sz="2300" dirty="0"/>
          </a:p>
        </p:txBody>
      </p:sp>
      <p:sp>
        <p:nvSpPr>
          <p:cNvPr id="10" name="Text 8"/>
          <p:cNvSpPr/>
          <p:nvPr/>
        </p:nvSpPr>
        <p:spPr>
          <a:xfrm>
            <a:off x="7662982" y="3532823"/>
            <a:ext cx="5939195"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Synthetic Flipkart-style dataset</a:t>
            </a:r>
            <a:endParaRPr lang="en-US" sz="1750" dirty="0"/>
          </a:p>
        </p:txBody>
      </p:sp>
      <p:sp>
        <p:nvSpPr>
          <p:cNvPr id="11" name="Shape 9"/>
          <p:cNvSpPr/>
          <p:nvPr/>
        </p:nvSpPr>
        <p:spPr>
          <a:xfrm>
            <a:off x="793790" y="4356973"/>
            <a:ext cx="6407944" cy="1339929"/>
          </a:xfrm>
          <a:prstGeom prst="roundRect">
            <a:avLst>
              <a:gd name="adj" fmla="val 7110"/>
            </a:avLst>
          </a:prstGeom>
          <a:solidFill>
            <a:srgbClr val="CCEEFF"/>
          </a:solidFill>
          <a:ln w="7620">
            <a:solidFill>
              <a:srgbClr val="B2D4E5"/>
            </a:solidFill>
            <a:prstDash val="solid"/>
          </a:ln>
        </p:spPr>
      </p:sp>
      <p:sp>
        <p:nvSpPr>
          <p:cNvPr id="12" name="Text 10"/>
          <p:cNvSpPr/>
          <p:nvPr/>
        </p:nvSpPr>
        <p:spPr>
          <a:xfrm>
            <a:off x="1028224" y="4591407"/>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File Format</a:t>
            </a:r>
            <a:endParaRPr lang="en-US" sz="2300" dirty="0"/>
          </a:p>
        </p:txBody>
      </p:sp>
      <p:sp>
        <p:nvSpPr>
          <p:cNvPr id="13" name="Text 11"/>
          <p:cNvSpPr/>
          <p:nvPr/>
        </p:nvSpPr>
        <p:spPr>
          <a:xfrm>
            <a:off x="1028224" y="5099566"/>
            <a:ext cx="5939076"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CSV (Comma-Separated Values)</a:t>
            </a:r>
            <a:endParaRPr lang="en-US" sz="1750" dirty="0"/>
          </a:p>
        </p:txBody>
      </p:sp>
      <p:sp>
        <p:nvSpPr>
          <p:cNvPr id="14" name="Shape 12"/>
          <p:cNvSpPr/>
          <p:nvPr/>
        </p:nvSpPr>
        <p:spPr>
          <a:xfrm>
            <a:off x="7428548" y="4356973"/>
            <a:ext cx="6408063" cy="1339929"/>
          </a:xfrm>
          <a:prstGeom prst="roundRect">
            <a:avLst>
              <a:gd name="adj" fmla="val 7110"/>
            </a:avLst>
          </a:prstGeom>
          <a:solidFill>
            <a:srgbClr val="CCEEFF"/>
          </a:solidFill>
          <a:ln w="7620">
            <a:solidFill>
              <a:srgbClr val="B2D4E5"/>
            </a:solidFill>
            <a:prstDash val="solid"/>
          </a:ln>
        </p:spPr>
      </p:sp>
      <p:sp>
        <p:nvSpPr>
          <p:cNvPr id="15" name="Text 13"/>
          <p:cNvSpPr/>
          <p:nvPr/>
        </p:nvSpPr>
        <p:spPr>
          <a:xfrm>
            <a:off x="7662982" y="4591407"/>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Primary Purpose</a:t>
            </a:r>
            <a:endParaRPr lang="en-US" sz="2300" dirty="0"/>
          </a:p>
        </p:txBody>
      </p:sp>
      <p:sp>
        <p:nvSpPr>
          <p:cNvPr id="16" name="Text 14"/>
          <p:cNvSpPr/>
          <p:nvPr/>
        </p:nvSpPr>
        <p:spPr>
          <a:xfrm>
            <a:off x="7662982" y="5099566"/>
            <a:ext cx="5939195"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Statistical analysis &amp; visualisation</a:t>
            </a:r>
            <a:endParaRPr lang="en-US" sz="1750" dirty="0"/>
          </a:p>
        </p:txBody>
      </p:sp>
      <p:sp>
        <p:nvSpPr>
          <p:cNvPr id="17" name="Text 15"/>
          <p:cNvSpPr/>
          <p:nvPr/>
        </p:nvSpPr>
        <p:spPr>
          <a:xfrm>
            <a:off x="793790" y="5952053"/>
            <a:ext cx="13042821"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The dataset provides a representative sample of laptop products typically found on Flipkart, encompassing various brands, price ranges, and customer feedback metrics. This structured data enables exploration of pricing strategies, consumer preferences, and market segmentation patterns.</a:t>
            </a:r>
            <a:endParaRPr lang="en-US" sz="1750" dirty="0"/>
          </a:p>
        </p:txBody>
      </p:sp>
      <p:sp>
        <p:nvSpPr>
          <p:cNvPr id="18" name="Oval 17"/>
          <p:cNvSpPr/>
          <p:nvPr/>
        </p:nvSpPr>
        <p:spPr>
          <a:xfrm>
            <a:off x="12896194" y="7528036"/>
            <a:ext cx="1749972" cy="70156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By </a:t>
            </a:r>
            <a:r>
              <a:rPr lang="en-IN" dirty="0" err="1" smtClean="0">
                <a:solidFill>
                  <a:schemeClr val="tx1"/>
                </a:solidFill>
              </a:rPr>
              <a:t>mahi</a:t>
            </a:r>
            <a:endParaRPr lang="en-IN" dirty="0">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793790" y="771644"/>
            <a:ext cx="1878568" cy="426244"/>
          </a:xfrm>
          <a:prstGeom prst="roundRect">
            <a:avLst>
              <a:gd name="adj" fmla="val 17880"/>
            </a:avLst>
          </a:prstGeom>
          <a:solidFill>
            <a:srgbClr val="CCEEFF"/>
          </a:solidFill>
          <a:ln/>
        </p:spPr>
      </p:sp>
      <p:sp>
        <p:nvSpPr>
          <p:cNvPr id="3" name="Text 1"/>
          <p:cNvSpPr/>
          <p:nvPr/>
        </p:nvSpPr>
        <p:spPr>
          <a:xfrm>
            <a:off x="929878" y="839629"/>
            <a:ext cx="1606391" cy="290274"/>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DATA STRUCTURE</a:t>
            </a:r>
            <a:endParaRPr lang="en-US" sz="1400" dirty="0"/>
          </a:p>
        </p:txBody>
      </p:sp>
      <p:sp>
        <p:nvSpPr>
          <p:cNvPr id="4" name="Text 2"/>
          <p:cNvSpPr/>
          <p:nvPr/>
        </p:nvSpPr>
        <p:spPr>
          <a:xfrm>
            <a:off x="793790" y="1288613"/>
            <a:ext cx="5954197"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Dataset Schema</a:t>
            </a:r>
            <a:endParaRPr lang="en-US" sz="4650" dirty="0"/>
          </a:p>
        </p:txBody>
      </p:sp>
      <p:sp>
        <p:nvSpPr>
          <p:cNvPr id="5" name="Shape 3"/>
          <p:cNvSpPr/>
          <p:nvPr/>
        </p:nvSpPr>
        <p:spPr>
          <a:xfrm>
            <a:off x="793790" y="2373035"/>
            <a:ext cx="6407944" cy="2428994"/>
          </a:xfrm>
          <a:prstGeom prst="roundRect">
            <a:avLst>
              <a:gd name="adj" fmla="val 3922"/>
            </a:avLst>
          </a:prstGeom>
          <a:solidFill>
            <a:srgbClr val="FFFFFF">
              <a:alpha val="95000"/>
            </a:srgbClr>
          </a:solidFill>
          <a:ln w="30480">
            <a:solidFill>
              <a:srgbClr val="B2D4E5"/>
            </a:solidFill>
            <a:prstDash val="solid"/>
          </a:ln>
        </p:spPr>
      </p:sp>
      <p:sp>
        <p:nvSpPr>
          <p:cNvPr id="6" name="Shape 4"/>
          <p:cNvSpPr/>
          <p:nvPr/>
        </p:nvSpPr>
        <p:spPr>
          <a:xfrm>
            <a:off x="824270" y="2403515"/>
            <a:ext cx="6346984" cy="680442"/>
          </a:xfrm>
          <a:prstGeom prst="roundRect">
            <a:avLst>
              <a:gd name="adj" fmla="val 8626"/>
            </a:avLst>
          </a:prstGeom>
          <a:solidFill>
            <a:srgbClr val="CCEEFF"/>
          </a:solidFill>
          <a:ln/>
        </p:spPr>
      </p:sp>
      <p:sp>
        <p:nvSpPr>
          <p:cNvPr id="7" name="Text 5"/>
          <p:cNvSpPr/>
          <p:nvPr/>
        </p:nvSpPr>
        <p:spPr>
          <a:xfrm>
            <a:off x="3827621" y="2527221"/>
            <a:ext cx="340162" cy="425291"/>
          </a:xfrm>
          <a:prstGeom prst="rect">
            <a:avLst/>
          </a:prstGeom>
          <a:noFill/>
          <a:ln/>
        </p:spPr>
        <p:txBody>
          <a:bodyPr wrap="none" lIns="0" tIns="0" rIns="0" bIns="0" rtlCol="0" anchor="t"/>
          <a:lstStyle/>
          <a:p>
            <a:pPr marL="0" indent="0" algn="l">
              <a:lnSpc>
                <a:spcPts val="2650"/>
              </a:lnSpc>
              <a:buNone/>
            </a:pPr>
            <a:r>
              <a:rPr lang="en-US" sz="2650" b="1" dirty="0">
                <a:solidFill>
                  <a:srgbClr val="272525"/>
                </a:solidFill>
                <a:latin typeface="Petrona Bold" pitchFamily="34" charset="0"/>
                <a:ea typeface="Petrona Bold" pitchFamily="34" charset="-122"/>
                <a:cs typeface="Petrona Bold" pitchFamily="34" charset="-120"/>
              </a:rPr>
              <a:t>1</a:t>
            </a:r>
            <a:endParaRPr lang="en-US" sz="2650" dirty="0"/>
          </a:p>
        </p:txBody>
      </p:sp>
      <p:sp>
        <p:nvSpPr>
          <p:cNvPr id="8" name="Text 6"/>
          <p:cNvSpPr/>
          <p:nvPr/>
        </p:nvSpPr>
        <p:spPr>
          <a:xfrm>
            <a:off x="1051084" y="3310771"/>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name</a:t>
            </a:r>
            <a:endParaRPr lang="en-US" sz="2300" dirty="0"/>
          </a:p>
        </p:txBody>
      </p:sp>
      <p:sp>
        <p:nvSpPr>
          <p:cNvPr id="9" name="Text 7"/>
          <p:cNvSpPr/>
          <p:nvPr/>
        </p:nvSpPr>
        <p:spPr>
          <a:xfrm>
            <a:off x="1051084" y="3818930"/>
            <a:ext cx="5893356"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Product title and model information, including brand, specifications, and variant details.</a:t>
            </a:r>
            <a:endParaRPr lang="en-US" sz="1750" dirty="0"/>
          </a:p>
        </p:txBody>
      </p:sp>
      <p:sp>
        <p:nvSpPr>
          <p:cNvPr id="10" name="Shape 8"/>
          <p:cNvSpPr/>
          <p:nvPr/>
        </p:nvSpPr>
        <p:spPr>
          <a:xfrm>
            <a:off x="7428548" y="2373035"/>
            <a:ext cx="6408063" cy="2428994"/>
          </a:xfrm>
          <a:prstGeom prst="roundRect">
            <a:avLst>
              <a:gd name="adj" fmla="val 3922"/>
            </a:avLst>
          </a:prstGeom>
          <a:solidFill>
            <a:srgbClr val="FFFFFF">
              <a:alpha val="95000"/>
            </a:srgbClr>
          </a:solidFill>
          <a:ln w="30480">
            <a:solidFill>
              <a:srgbClr val="B2D4E5"/>
            </a:solidFill>
            <a:prstDash val="solid"/>
          </a:ln>
        </p:spPr>
      </p:sp>
      <p:sp>
        <p:nvSpPr>
          <p:cNvPr id="11" name="Shape 9"/>
          <p:cNvSpPr/>
          <p:nvPr/>
        </p:nvSpPr>
        <p:spPr>
          <a:xfrm>
            <a:off x="7459027" y="2403515"/>
            <a:ext cx="6347103" cy="680442"/>
          </a:xfrm>
          <a:prstGeom prst="roundRect">
            <a:avLst>
              <a:gd name="adj" fmla="val 8626"/>
            </a:avLst>
          </a:prstGeom>
          <a:solidFill>
            <a:srgbClr val="CCEEFF"/>
          </a:solidFill>
          <a:ln/>
        </p:spPr>
      </p:sp>
      <p:sp>
        <p:nvSpPr>
          <p:cNvPr id="12" name="Text 10"/>
          <p:cNvSpPr/>
          <p:nvPr/>
        </p:nvSpPr>
        <p:spPr>
          <a:xfrm>
            <a:off x="10462498" y="2527221"/>
            <a:ext cx="340162" cy="425291"/>
          </a:xfrm>
          <a:prstGeom prst="rect">
            <a:avLst/>
          </a:prstGeom>
          <a:noFill/>
          <a:ln/>
        </p:spPr>
        <p:txBody>
          <a:bodyPr wrap="none" lIns="0" tIns="0" rIns="0" bIns="0" rtlCol="0" anchor="t"/>
          <a:lstStyle/>
          <a:p>
            <a:pPr marL="0" indent="0" algn="l">
              <a:lnSpc>
                <a:spcPts val="2650"/>
              </a:lnSpc>
              <a:buNone/>
            </a:pPr>
            <a:r>
              <a:rPr lang="en-US" sz="2650" b="1" dirty="0">
                <a:solidFill>
                  <a:srgbClr val="272525"/>
                </a:solidFill>
                <a:latin typeface="Petrona Bold" pitchFamily="34" charset="0"/>
                <a:ea typeface="Petrona Bold" pitchFamily="34" charset="-122"/>
                <a:cs typeface="Petrona Bold" pitchFamily="34" charset="-120"/>
              </a:rPr>
              <a:t>2</a:t>
            </a:r>
            <a:endParaRPr lang="en-US" sz="2650" dirty="0"/>
          </a:p>
        </p:txBody>
      </p:sp>
      <p:sp>
        <p:nvSpPr>
          <p:cNvPr id="13" name="Text 11"/>
          <p:cNvSpPr/>
          <p:nvPr/>
        </p:nvSpPr>
        <p:spPr>
          <a:xfrm>
            <a:off x="7685842" y="3310771"/>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price</a:t>
            </a:r>
            <a:endParaRPr lang="en-US" sz="2300" dirty="0"/>
          </a:p>
        </p:txBody>
      </p:sp>
      <p:sp>
        <p:nvSpPr>
          <p:cNvPr id="14" name="Text 12"/>
          <p:cNvSpPr/>
          <p:nvPr/>
        </p:nvSpPr>
        <p:spPr>
          <a:xfrm>
            <a:off x="7685842" y="3818930"/>
            <a:ext cx="5893475"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Product price in Indian Rupees (INR), representing the listed selling price on the platform.</a:t>
            </a:r>
            <a:endParaRPr lang="en-US" sz="1750" dirty="0"/>
          </a:p>
        </p:txBody>
      </p:sp>
      <p:sp>
        <p:nvSpPr>
          <p:cNvPr id="15" name="Shape 13"/>
          <p:cNvSpPr/>
          <p:nvPr/>
        </p:nvSpPr>
        <p:spPr>
          <a:xfrm>
            <a:off x="793790" y="5028843"/>
            <a:ext cx="6407944" cy="2428994"/>
          </a:xfrm>
          <a:prstGeom prst="roundRect">
            <a:avLst>
              <a:gd name="adj" fmla="val 3922"/>
            </a:avLst>
          </a:prstGeom>
          <a:solidFill>
            <a:srgbClr val="FFFFFF">
              <a:alpha val="95000"/>
            </a:srgbClr>
          </a:solidFill>
          <a:ln w="30480">
            <a:solidFill>
              <a:srgbClr val="B2D4E5"/>
            </a:solidFill>
            <a:prstDash val="solid"/>
          </a:ln>
        </p:spPr>
      </p:sp>
      <p:sp>
        <p:nvSpPr>
          <p:cNvPr id="16" name="Shape 14"/>
          <p:cNvSpPr/>
          <p:nvPr/>
        </p:nvSpPr>
        <p:spPr>
          <a:xfrm>
            <a:off x="824270" y="5059323"/>
            <a:ext cx="6346984" cy="680442"/>
          </a:xfrm>
          <a:prstGeom prst="roundRect">
            <a:avLst>
              <a:gd name="adj" fmla="val 8626"/>
            </a:avLst>
          </a:prstGeom>
          <a:solidFill>
            <a:srgbClr val="CCEEFF"/>
          </a:solidFill>
          <a:ln/>
        </p:spPr>
      </p:sp>
      <p:sp>
        <p:nvSpPr>
          <p:cNvPr id="17" name="Text 15"/>
          <p:cNvSpPr/>
          <p:nvPr/>
        </p:nvSpPr>
        <p:spPr>
          <a:xfrm>
            <a:off x="3827621" y="5183029"/>
            <a:ext cx="340162" cy="425291"/>
          </a:xfrm>
          <a:prstGeom prst="rect">
            <a:avLst/>
          </a:prstGeom>
          <a:noFill/>
          <a:ln/>
        </p:spPr>
        <p:txBody>
          <a:bodyPr wrap="none" lIns="0" tIns="0" rIns="0" bIns="0" rtlCol="0" anchor="t"/>
          <a:lstStyle/>
          <a:p>
            <a:pPr marL="0" indent="0" algn="l">
              <a:lnSpc>
                <a:spcPts val="2650"/>
              </a:lnSpc>
              <a:buNone/>
            </a:pPr>
            <a:r>
              <a:rPr lang="en-US" sz="2650" b="1" dirty="0">
                <a:solidFill>
                  <a:srgbClr val="272525"/>
                </a:solidFill>
                <a:latin typeface="Petrona Bold" pitchFamily="34" charset="0"/>
                <a:ea typeface="Petrona Bold" pitchFamily="34" charset="-122"/>
                <a:cs typeface="Petrona Bold" pitchFamily="34" charset="-120"/>
              </a:rPr>
              <a:t>3</a:t>
            </a:r>
            <a:endParaRPr lang="en-US" sz="2650" dirty="0"/>
          </a:p>
        </p:txBody>
      </p:sp>
      <p:sp>
        <p:nvSpPr>
          <p:cNvPr id="18" name="Text 16"/>
          <p:cNvSpPr/>
          <p:nvPr/>
        </p:nvSpPr>
        <p:spPr>
          <a:xfrm>
            <a:off x="1051084" y="5966579"/>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rating</a:t>
            </a:r>
            <a:endParaRPr lang="en-US" sz="2300" dirty="0"/>
          </a:p>
        </p:txBody>
      </p:sp>
      <p:sp>
        <p:nvSpPr>
          <p:cNvPr id="19" name="Text 17"/>
          <p:cNvSpPr/>
          <p:nvPr/>
        </p:nvSpPr>
        <p:spPr>
          <a:xfrm>
            <a:off x="1051084" y="6474738"/>
            <a:ext cx="5893356"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Customer rating on a scale of 1 to 5 stars, reflecting overall product satisfaction.</a:t>
            </a:r>
            <a:endParaRPr lang="en-US" sz="1750" dirty="0"/>
          </a:p>
        </p:txBody>
      </p:sp>
      <p:sp>
        <p:nvSpPr>
          <p:cNvPr id="20" name="Shape 18"/>
          <p:cNvSpPr/>
          <p:nvPr/>
        </p:nvSpPr>
        <p:spPr>
          <a:xfrm>
            <a:off x="7428548" y="5028843"/>
            <a:ext cx="6408063" cy="2428994"/>
          </a:xfrm>
          <a:prstGeom prst="roundRect">
            <a:avLst>
              <a:gd name="adj" fmla="val 3922"/>
            </a:avLst>
          </a:prstGeom>
          <a:solidFill>
            <a:srgbClr val="FFFFFF">
              <a:alpha val="95000"/>
            </a:srgbClr>
          </a:solidFill>
          <a:ln w="30480">
            <a:solidFill>
              <a:srgbClr val="B2D4E5"/>
            </a:solidFill>
            <a:prstDash val="solid"/>
          </a:ln>
        </p:spPr>
      </p:sp>
      <p:sp>
        <p:nvSpPr>
          <p:cNvPr id="21" name="Shape 19"/>
          <p:cNvSpPr/>
          <p:nvPr/>
        </p:nvSpPr>
        <p:spPr>
          <a:xfrm>
            <a:off x="7459027" y="5059323"/>
            <a:ext cx="6347103" cy="680442"/>
          </a:xfrm>
          <a:prstGeom prst="roundRect">
            <a:avLst>
              <a:gd name="adj" fmla="val 8626"/>
            </a:avLst>
          </a:prstGeom>
          <a:solidFill>
            <a:srgbClr val="CCEEFF"/>
          </a:solidFill>
          <a:ln/>
        </p:spPr>
      </p:sp>
      <p:sp>
        <p:nvSpPr>
          <p:cNvPr id="22" name="Text 20"/>
          <p:cNvSpPr/>
          <p:nvPr/>
        </p:nvSpPr>
        <p:spPr>
          <a:xfrm>
            <a:off x="10462498" y="5183029"/>
            <a:ext cx="340162" cy="425291"/>
          </a:xfrm>
          <a:prstGeom prst="rect">
            <a:avLst/>
          </a:prstGeom>
          <a:noFill/>
          <a:ln/>
        </p:spPr>
        <p:txBody>
          <a:bodyPr wrap="none" lIns="0" tIns="0" rIns="0" bIns="0" rtlCol="0" anchor="t"/>
          <a:lstStyle/>
          <a:p>
            <a:pPr marL="0" indent="0" algn="l">
              <a:lnSpc>
                <a:spcPts val="2650"/>
              </a:lnSpc>
              <a:buNone/>
            </a:pPr>
            <a:r>
              <a:rPr lang="en-US" sz="2650" b="1" dirty="0">
                <a:solidFill>
                  <a:srgbClr val="272525"/>
                </a:solidFill>
                <a:latin typeface="Petrona Bold" pitchFamily="34" charset="0"/>
                <a:ea typeface="Petrona Bold" pitchFamily="34" charset="-122"/>
                <a:cs typeface="Petrona Bold" pitchFamily="34" charset="-120"/>
              </a:rPr>
              <a:t>4</a:t>
            </a:r>
            <a:endParaRPr lang="en-US" sz="2650" dirty="0"/>
          </a:p>
        </p:txBody>
      </p:sp>
      <p:sp>
        <p:nvSpPr>
          <p:cNvPr id="23" name="Text 21"/>
          <p:cNvSpPr/>
          <p:nvPr/>
        </p:nvSpPr>
        <p:spPr>
          <a:xfrm>
            <a:off x="7685842" y="5966579"/>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reviews</a:t>
            </a:r>
            <a:endParaRPr lang="en-US" sz="2300" dirty="0"/>
          </a:p>
        </p:txBody>
      </p:sp>
      <p:sp>
        <p:nvSpPr>
          <p:cNvPr id="24" name="Text 22"/>
          <p:cNvSpPr/>
          <p:nvPr/>
        </p:nvSpPr>
        <p:spPr>
          <a:xfrm>
            <a:off x="7685842" y="6474738"/>
            <a:ext cx="5893475"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Total number of customer reviews received, indicating product popularity and engagement.</a:t>
            </a:r>
            <a:endParaRPr lang="en-US" sz="1750" dirty="0"/>
          </a:p>
        </p:txBody>
      </p:sp>
      <p:sp>
        <p:nvSpPr>
          <p:cNvPr id="25" name="Oval 24"/>
          <p:cNvSpPr/>
          <p:nvPr/>
        </p:nvSpPr>
        <p:spPr>
          <a:xfrm>
            <a:off x="12880428" y="7528036"/>
            <a:ext cx="1749972" cy="70156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By </a:t>
            </a:r>
            <a:r>
              <a:rPr lang="en-IN" dirty="0" err="1" smtClean="0">
                <a:solidFill>
                  <a:schemeClr val="tx1"/>
                </a:solidFill>
              </a:rPr>
              <a:t>mahi</a:t>
            </a:r>
            <a:endParaRPr lang="en-IN" dirty="0">
              <a:solidFill>
                <a:schemeClr val="tx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793790" y="936188"/>
            <a:ext cx="1948696" cy="426244"/>
          </a:xfrm>
          <a:prstGeom prst="roundRect">
            <a:avLst>
              <a:gd name="adj" fmla="val 17880"/>
            </a:avLst>
          </a:prstGeom>
          <a:solidFill>
            <a:srgbClr val="CCEEFF"/>
          </a:solidFill>
          <a:ln/>
        </p:spPr>
      </p:sp>
      <p:sp>
        <p:nvSpPr>
          <p:cNvPr id="3" name="Text 1"/>
          <p:cNvSpPr/>
          <p:nvPr/>
        </p:nvSpPr>
        <p:spPr>
          <a:xfrm>
            <a:off x="929878" y="1004173"/>
            <a:ext cx="1676519" cy="290274"/>
          </a:xfrm>
          <a:prstGeom prst="rect">
            <a:avLst/>
          </a:prstGeom>
          <a:noFill/>
          <a:ln/>
        </p:spPr>
        <p:txBody>
          <a:bodyPr wrap="none" lIns="0" tIns="0" rIns="0" bIns="0" rtlCol="0" anchor="t"/>
          <a:lstStyle/>
          <a:p>
            <a:pPr marL="0" indent="0" algn="l">
              <a:lnSpc>
                <a:spcPts val="2250"/>
              </a:lnSpc>
              <a:buNone/>
            </a:pPr>
            <a:r>
              <a:rPr lang="en-US" sz="1400" dirty="0">
                <a:solidFill>
                  <a:srgbClr val="272525"/>
                </a:solidFill>
                <a:latin typeface="Inter" pitchFamily="34" charset="0"/>
                <a:ea typeface="Inter" pitchFamily="34" charset="-122"/>
                <a:cs typeface="Inter" pitchFamily="34" charset="-120"/>
              </a:rPr>
              <a:t>TECHNICAL STACK</a:t>
            </a:r>
            <a:endParaRPr lang="en-US" sz="1400" dirty="0"/>
          </a:p>
        </p:txBody>
      </p:sp>
      <p:sp>
        <p:nvSpPr>
          <p:cNvPr id="4" name="Text 2"/>
          <p:cNvSpPr/>
          <p:nvPr/>
        </p:nvSpPr>
        <p:spPr>
          <a:xfrm>
            <a:off x="793790" y="1453158"/>
            <a:ext cx="5954197"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Tools &amp; Technologies</a:t>
            </a:r>
            <a:endParaRPr lang="en-US" sz="4650" dirty="0"/>
          </a:p>
        </p:txBody>
      </p:sp>
      <p:pic>
        <p:nvPicPr>
          <p:cNvPr id="5" name="Image 0" descr="preencoded.png"/>
          <p:cNvPicPr>
            <a:picLocks noChangeAspect="1"/>
          </p:cNvPicPr>
          <p:nvPr/>
        </p:nvPicPr>
        <p:blipFill>
          <a:blip r:embed="rId3">
            <a:extLst>
              <a:ext uri="{96DAC541-7B7A-43D3-8B79-37D633B846F1}">
                <asvg:svgBlip xmlns:asvg="http://schemas.microsoft.com/office/drawing/2016/SVG/main" xmlns="" r:embed="rId4"/>
              </a:ext>
            </a:extLst>
          </a:blip>
          <a:stretch>
            <a:fillRect/>
          </a:stretch>
        </p:blipFill>
        <p:spPr>
          <a:xfrm>
            <a:off x="793790" y="2537579"/>
            <a:ext cx="680442" cy="680442"/>
          </a:xfrm>
          <a:prstGeom prst="rect">
            <a:avLst/>
          </a:prstGeom>
        </p:spPr>
      </p:pic>
      <p:sp>
        <p:nvSpPr>
          <p:cNvPr id="6" name="Text 3"/>
          <p:cNvSpPr/>
          <p:nvPr/>
        </p:nvSpPr>
        <p:spPr>
          <a:xfrm>
            <a:off x="1757720" y="2728913"/>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Python</a:t>
            </a:r>
            <a:endParaRPr lang="en-US" sz="2300" dirty="0"/>
          </a:p>
        </p:txBody>
      </p:sp>
      <p:sp>
        <p:nvSpPr>
          <p:cNvPr id="7" name="Text 4"/>
          <p:cNvSpPr/>
          <p:nvPr/>
        </p:nvSpPr>
        <p:spPr>
          <a:xfrm>
            <a:off x="1757720" y="3237071"/>
            <a:ext cx="3194685"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Core programming language for data analysis, providing extensive libraries and ecosystem support.</a:t>
            </a:r>
            <a:endParaRPr lang="en-US" sz="1750" dirty="0"/>
          </a:p>
        </p:txBody>
      </p:sp>
      <p:pic>
        <p:nvPicPr>
          <p:cNvPr id="8" name="Image 1" descr="preencoded.png"/>
          <p:cNvPicPr>
            <a:picLocks noChangeAspect="1"/>
          </p:cNvPicPr>
          <p:nvPr/>
        </p:nvPicPr>
        <p:blipFill>
          <a:blip r:embed="rId3">
            <a:extLst>
              <a:ext uri="{96DAC541-7B7A-43D3-8B79-37D633B846F1}">
                <asvg:svgBlip xmlns:asvg="http://schemas.microsoft.com/office/drawing/2016/SVG/main" xmlns="" r:embed="rId5"/>
              </a:ext>
            </a:extLst>
          </a:blip>
          <a:stretch>
            <a:fillRect/>
          </a:stretch>
        </p:blipFill>
        <p:spPr>
          <a:xfrm>
            <a:off x="5235893" y="2537579"/>
            <a:ext cx="680442" cy="680442"/>
          </a:xfrm>
          <a:prstGeom prst="rect">
            <a:avLst/>
          </a:prstGeom>
        </p:spPr>
      </p:pic>
      <p:sp>
        <p:nvSpPr>
          <p:cNvPr id="9" name="Text 5"/>
          <p:cNvSpPr/>
          <p:nvPr/>
        </p:nvSpPr>
        <p:spPr>
          <a:xfrm>
            <a:off x="6199823" y="2728913"/>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Pandas</a:t>
            </a:r>
            <a:endParaRPr lang="en-US" sz="2300" dirty="0"/>
          </a:p>
        </p:txBody>
      </p:sp>
      <p:sp>
        <p:nvSpPr>
          <p:cNvPr id="10" name="Text 6"/>
          <p:cNvSpPr/>
          <p:nvPr/>
        </p:nvSpPr>
        <p:spPr>
          <a:xfrm>
            <a:off x="6199823" y="3237071"/>
            <a:ext cx="3194685"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Data manipulation and analysis library for handling structured datasets efficiently.</a:t>
            </a:r>
            <a:endParaRPr lang="en-US" sz="1750" dirty="0"/>
          </a:p>
        </p:txBody>
      </p:sp>
      <p:pic>
        <p:nvPicPr>
          <p:cNvPr id="11" name="Image 2" descr="preencoded.png"/>
          <p:cNvPicPr>
            <a:picLocks noChangeAspect="1"/>
          </p:cNvPicPr>
          <p:nvPr/>
        </p:nvPicPr>
        <p:blipFill>
          <a:blip r:embed="rId3">
            <a:extLst>
              <a:ext uri="{96DAC541-7B7A-43D3-8B79-37D633B846F1}">
                <asvg:svgBlip xmlns:asvg="http://schemas.microsoft.com/office/drawing/2016/SVG/main" xmlns="" r:embed="rId6"/>
              </a:ext>
            </a:extLst>
          </a:blip>
          <a:stretch>
            <a:fillRect/>
          </a:stretch>
        </p:blipFill>
        <p:spPr>
          <a:xfrm>
            <a:off x="9677995" y="2537579"/>
            <a:ext cx="680442" cy="680442"/>
          </a:xfrm>
          <a:prstGeom prst="rect">
            <a:avLst/>
          </a:prstGeom>
        </p:spPr>
      </p:pic>
      <p:sp>
        <p:nvSpPr>
          <p:cNvPr id="12" name="Text 7"/>
          <p:cNvSpPr/>
          <p:nvPr/>
        </p:nvSpPr>
        <p:spPr>
          <a:xfrm>
            <a:off x="10641925" y="2728913"/>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NumPy</a:t>
            </a:r>
            <a:endParaRPr lang="en-US" sz="2300" dirty="0"/>
          </a:p>
        </p:txBody>
      </p:sp>
      <p:sp>
        <p:nvSpPr>
          <p:cNvPr id="13" name="Text 8"/>
          <p:cNvSpPr/>
          <p:nvPr/>
        </p:nvSpPr>
        <p:spPr>
          <a:xfrm>
            <a:off x="10641925" y="3237071"/>
            <a:ext cx="3194685"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Numerical computing library enabling statistical calculations and array operations.</a:t>
            </a:r>
            <a:endParaRPr lang="en-US" sz="1750" dirty="0"/>
          </a:p>
        </p:txBody>
      </p:sp>
      <p:pic>
        <p:nvPicPr>
          <p:cNvPr id="14" name="Image 3" descr="preencoded.png"/>
          <p:cNvPicPr>
            <a:picLocks noChangeAspect="1"/>
          </p:cNvPicPr>
          <p:nvPr/>
        </p:nvPicPr>
        <p:blipFill>
          <a:blip r:embed="rId3">
            <a:extLst>
              <a:ext uri="{96DAC541-7B7A-43D3-8B79-37D633B846F1}">
                <asvg:svgBlip xmlns:asvg="http://schemas.microsoft.com/office/drawing/2016/SVG/main" xmlns="" r:embed="rId8"/>
              </a:ext>
            </a:extLst>
          </a:blip>
          <a:stretch>
            <a:fillRect/>
          </a:stretch>
        </p:blipFill>
        <p:spPr>
          <a:xfrm>
            <a:off x="793790" y="5142309"/>
            <a:ext cx="680442" cy="680442"/>
          </a:xfrm>
          <a:prstGeom prst="rect">
            <a:avLst/>
          </a:prstGeom>
        </p:spPr>
      </p:pic>
      <p:sp>
        <p:nvSpPr>
          <p:cNvPr id="15" name="Text 9"/>
          <p:cNvSpPr/>
          <p:nvPr/>
        </p:nvSpPr>
        <p:spPr>
          <a:xfrm>
            <a:off x="1757720" y="5333643"/>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Matplotlib</a:t>
            </a:r>
            <a:endParaRPr lang="en-US" sz="2300" dirty="0"/>
          </a:p>
        </p:txBody>
      </p:sp>
      <p:sp>
        <p:nvSpPr>
          <p:cNvPr id="16" name="Text 10"/>
          <p:cNvSpPr/>
          <p:nvPr/>
        </p:nvSpPr>
        <p:spPr>
          <a:xfrm>
            <a:off x="1757720" y="5841802"/>
            <a:ext cx="3194685"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Visualisation library for creating comprehensive charts, plots, and statistical graphics.</a:t>
            </a:r>
            <a:endParaRPr lang="en-US" sz="1750" dirty="0"/>
          </a:p>
        </p:txBody>
      </p:sp>
      <p:pic>
        <p:nvPicPr>
          <p:cNvPr id="17" name="Image 4" descr="preencoded.png"/>
          <p:cNvPicPr>
            <a:picLocks noChangeAspect="1"/>
          </p:cNvPicPr>
          <p:nvPr/>
        </p:nvPicPr>
        <p:blipFill>
          <a:blip r:embed="rId3">
            <a:extLst>
              <a:ext uri="{96DAC541-7B7A-43D3-8B79-37D633B846F1}">
                <asvg:svgBlip xmlns:asvg="http://schemas.microsoft.com/office/drawing/2016/SVG/main" xmlns="" r:embed="rId10"/>
              </a:ext>
            </a:extLst>
          </a:blip>
          <a:stretch>
            <a:fillRect/>
          </a:stretch>
        </p:blipFill>
        <p:spPr>
          <a:xfrm>
            <a:off x="5235893" y="5142309"/>
            <a:ext cx="680442" cy="680442"/>
          </a:xfrm>
          <a:prstGeom prst="rect">
            <a:avLst/>
          </a:prstGeom>
        </p:spPr>
      </p:pic>
      <p:sp>
        <p:nvSpPr>
          <p:cNvPr id="18" name="Text 11"/>
          <p:cNvSpPr/>
          <p:nvPr/>
        </p:nvSpPr>
        <p:spPr>
          <a:xfrm>
            <a:off x="6199823" y="5333643"/>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BeautifulSoup</a:t>
            </a:r>
            <a:endParaRPr lang="en-US" sz="2300" dirty="0"/>
          </a:p>
        </p:txBody>
      </p:sp>
      <p:sp>
        <p:nvSpPr>
          <p:cNvPr id="19" name="Text 12"/>
          <p:cNvSpPr/>
          <p:nvPr/>
        </p:nvSpPr>
        <p:spPr>
          <a:xfrm>
            <a:off x="6199823" y="5841802"/>
            <a:ext cx="3194685"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HTML parsing library referenced for potential web scraping implementations.</a:t>
            </a:r>
            <a:endParaRPr lang="en-US" sz="1750" dirty="0"/>
          </a:p>
        </p:txBody>
      </p:sp>
      <p:sp>
        <p:nvSpPr>
          <p:cNvPr id="20" name="Oval 19"/>
          <p:cNvSpPr/>
          <p:nvPr/>
        </p:nvSpPr>
        <p:spPr>
          <a:xfrm>
            <a:off x="12743978" y="7528036"/>
            <a:ext cx="1749972" cy="70156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By </a:t>
            </a:r>
            <a:r>
              <a:rPr lang="en-IN" dirty="0" err="1" smtClean="0">
                <a:solidFill>
                  <a:schemeClr val="tx1"/>
                </a:solidFill>
              </a:rPr>
              <a:t>mahi</a:t>
            </a:r>
            <a:endParaRPr lang="en-IN" dirty="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793790" y="742950"/>
            <a:ext cx="1705808" cy="343614"/>
          </a:xfrm>
          <a:prstGeom prst="roundRect">
            <a:avLst>
              <a:gd name="adj" fmla="val 18853"/>
            </a:avLst>
          </a:prstGeom>
          <a:solidFill>
            <a:srgbClr val="CCEEFF"/>
          </a:solidFill>
          <a:ln/>
        </p:spPr>
      </p:sp>
      <p:sp>
        <p:nvSpPr>
          <p:cNvPr id="3" name="Text 1"/>
          <p:cNvSpPr/>
          <p:nvPr/>
        </p:nvSpPr>
        <p:spPr>
          <a:xfrm>
            <a:off x="909399" y="800695"/>
            <a:ext cx="1474589" cy="228124"/>
          </a:xfrm>
          <a:prstGeom prst="rect">
            <a:avLst/>
          </a:prstGeom>
          <a:noFill/>
          <a:ln/>
        </p:spPr>
        <p:txBody>
          <a:bodyPr wrap="none" lIns="0" tIns="0" rIns="0" bIns="0" rtlCol="0" anchor="t"/>
          <a:lstStyle/>
          <a:p>
            <a:pPr marL="0" indent="0" algn="l">
              <a:lnSpc>
                <a:spcPts val="1750"/>
              </a:lnSpc>
              <a:buNone/>
            </a:pPr>
            <a:r>
              <a:rPr lang="en-US" sz="1200" dirty="0">
                <a:solidFill>
                  <a:srgbClr val="272525"/>
                </a:solidFill>
                <a:latin typeface="Inter" pitchFamily="34" charset="0"/>
                <a:ea typeface="Inter" pitchFamily="34" charset="-122"/>
                <a:cs typeface="Inter" pitchFamily="34" charset="-120"/>
              </a:rPr>
              <a:t>ANALYSIS RESULTS</a:t>
            </a:r>
            <a:endParaRPr lang="en-US" sz="1200" dirty="0"/>
          </a:p>
        </p:txBody>
      </p:sp>
      <p:sp>
        <p:nvSpPr>
          <p:cNvPr id="4" name="Text 2"/>
          <p:cNvSpPr/>
          <p:nvPr/>
        </p:nvSpPr>
        <p:spPr>
          <a:xfrm>
            <a:off x="793790" y="1152049"/>
            <a:ext cx="6284714" cy="632579"/>
          </a:xfrm>
          <a:prstGeom prst="rect">
            <a:avLst/>
          </a:prstGeom>
          <a:noFill/>
          <a:ln/>
        </p:spPr>
        <p:txBody>
          <a:bodyPr wrap="none" lIns="0" tIns="0" rIns="0" bIns="0" rtlCol="0" anchor="t"/>
          <a:lstStyle/>
          <a:p>
            <a:pPr marL="0" indent="0" algn="l">
              <a:lnSpc>
                <a:spcPts val="4950"/>
              </a:lnSpc>
              <a:buNone/>
            </a:pPr>
            <a:r>
              <a:rPr lang="en-US" sz="3950" b="1" dirty="0">
                <a:solidFill>
                  <a:srgbClr val="000000"/>
                </a:solidFill>
                <a:latin typeface="Petrona Bold" pitchFamily="34" charset="0"/>
                <a:ea typeface="Petrona Bold" pitchFamily="34" charset="-122"/>
                <a:cs typeface="Petrona Bold" pitchFamily="34" charset="-120"/>
              </a:rPr>
              <a:t>Price Distribution Analysis</a:t>
            </a:r>
            <a:endParaRPr lang="en-US" sz="3950" dirty="0"/>
          </a:p>
        </p:txBody>
      </p:sp>
      <p:pic>
        <p:nvPicPr>
          <p:cNvPr id="5" name="Image 0" descr="preencoded.png"/>
          <p:cNvPicPr>
            <a:picLocks noChangeAspect="1"/>
          </p:cNvPicPr>
          <p:nvPr/>
        </p:nvPicPr>
        <p:blipFill>
          <a:blip r:embed="rId3"/>
          <a:stretch>
            <a:fillRect/>
          </a:stretch>
        </p:blipFill>
        <p:spPr>
          <a:xfrm>
            <a:off x="793790" y="2214682"/>
            <a:ext cx="6491764" cy="3635335"/>
          </a:xfrm>
          <a:prstGeom prst="rect">
            <a:avLst/>
          </a:prstGeom>
        </p:spPr>
      </p:pic>
      <p:sp>
        <p:nvSpPr>
          <p:cNvPr id="6" name="Text 3"/>
          <p:cNvSpPr/>
          <p:nvPr/>
        </p:nvSpPr>
        <p:spPr>
          <a:xfrm>
            <a:off x="8909209" y="2194203"/>
            <a:ext cx="2530435" cy="316230"/>
          </a:xfrm>
          <a:prstGeom prst="rect">
            <a:avLst/>
          </a:prstGeom>
          <a:noFill/>
          <a:ln/>
        </p:spPr>
        <p:txBody>
          <a:bodyPr wrap="none" lIns="0" tIns="0" rIns="0" bIns="0" rtlCol="0" anchor="t"/>
          <a:lstStyle/>
          <a:p>
            <a:pPr marL="0" indent="0" algn="l">
              <a:lnSpc>
                <a:spcPts val="2450"/>
              </a:lnSpc>
              <a:buNone/>
            </a:pPr>
            <a:r>
              <a:rPr lang="en-US" sz="1950" b="1" dirty="0">
                <a:solidFill>
                  <a:srgbClr val="000000"/>
                </a:solidFill>
                <a:latin typeface="Petrona Bold" pitchFamily="34" charset="0"/>
                <a:ea typeface="Petrona Bold" pitchFamily="34" charset="-122"/>
                <a:cs typeface="Petrona Bold" pitchFamily="34" charset="-120"/>
              </a:rPr>
              <a:t>Price Categories</a:t>
            </a:r>
            <a:endParaRPr lang="en-US" sz="1950" dirty="0"/>
          </a:p>
        </p:txBody>
      </p:sp>
      <p:sp>
        <p:nvSpPr>
          <p:cNvPr id="7" name="Text 4"/>
          <p:cNvSpPr/>
          <p:nvPr/>
        </p:nvSpPr>
        <p:spPr>
          <a:xfrm>
            <a:off x="8909209" y="2674263"/>
            <a:ext cx="4934903" cy="285274"/>
          </a:xfrm>
          <a:prstGeom prst="rect">
            <a:avLst/>
          </a:prstGeom>
          <a:noFill/>
          <a:ln/>
        </p:spPr>
        <p:txBody>
          <a:bodyPr wrap="none" lIns="0" tIns="0" rIns="0" bIns="0" rtlCol="0" anchor="t"/>
          <a:lstStyle/>
          <a:p>
            <a:pPr marL="342900" indent="-342900" algn="l">
              <a:lnSpc>
                <a:spcPts val="2200"/>
              </a:lnSpc>
              <a:buSzPct val="100000"/>
              <a:buChar char="•"/>
            </a:pPr>
            <a:r>
              <a:rPr lang="en-US" sz="1500" b="1" dirty="0">
                <a:solidFill>
                  <a:srgbClr val="272525"/>
                </a:solidFill>
                <a:latin typeface="Inter" pitchFamily="34" charset="0"/>
                <a:ea typeface="Inter" pitchFamily="34" charset="-122"/>
                <a:cs typeface="Inter" pitchFamily="34" charset="-120"/>
              </a:rPr>
              <a:t>Budget:</a:t>
            </a:r>
            <a:r>
              <a:rPr lang="en-US" sz="1500" dirty="0">
                <a:solidFill>
                  <a:srgbClr val="272525"/>
                </a:solidFill>
                <a:latin typeface="Inter" pitchFamily="34" charset="0"/>
                <a:ea typeface="Inter" pitchFamily="34" charset="-122"/>
                <a:cs typeface="Inter" pitchFamily="34" charset="-120"/>
              </a:rPr>
              <a:t> ₹20,000 - ₹35,000</a:t>
            </a:r>
            <a:endParaRPr lang="en-US" sz="1500" dirty="0"/>
          </a:p>
        </p:txBody>
      </p:sp>
      <p:sp>
        <p:nvSpPr>
          <p:cNvPr id="8" name="Text 5"/>
          <p:cNvSpPr/>
          <p:nvPr/>
        </p:nvSpPr>
        <p:spPr>
          <a:xfrm>
            <a:off x="8909209" y="3016806"/>
            <a:ext cx="4934903" cy="285274"/>
          </a:xfrm>
          <a:prstGeom prst="rect">
            <a:avLst/>
          </a:prstGeom>
          <a:noFill/>
          <a:ln/>
        </p:spPr>
        <p:txBody>
          <a:bodyPr wrap="none" lIns="0" tIns="0" rIns="0" bIns="0" rtlCol="0" anchor="t"/>
          <a:lstStyle/>
          <a:p>
            <a:pPr marL="342900" indent="-342900" algn="l">
              <a:lnSpc>
                <a:spcPts val="2200"/>
              </a:lnSpc>
              <a:buSzPct val="100000"/>
              <a:buChar char="•"/>
            </a:pPr>
            <a:r>
              <a:rPr lang="en-US" sz="1500" b="1" dirty="0">
                <a:solidFill>
                  <a:srgbClr val="272525"/>
                </a:solidFill>
                <a:latin typeface="Inter" pitchFamily="34" charset="0"/>
                <a:ea typeface="Inter" pitchFamily="34" charset="-122"/>
                <a:cs typeface="Inter" pitchFamily="34" charset="-120"/>
              </a:rPr>
              <a:t>Mid-range:</a:t>
            </a:r>
            <a:r>
              <a:rPr lang="en-US" sz="1500" dirty="0">
                <a:solidFill>
                  <a:srgbClr val="272525"/>
                </a:solidFill>
                <a:latin typeface="Inter" pitchFamily="34" charset="0"/>
                <a:ea typeface="Inter" pitchFamily="34" charset="-122"/>
                <a:cs typeface="Inter" pitchFamily="34" charset="-120"/>
              </a:rPr>
              <a:t> ₹35,001 - ₹60,000</a:t>
            </a:r>
            <a:endParaRPr lang="en-US" sz="1500" dirty="0"/>
          </a:p>
        </p:txBody>
      </p:sp>
      <p:sp>
        <p:nvSpPr>
          <p:cNvPr id="9" name="Text 6"/>
          <p:cNvSpPr/>
          <p:nvPr/>
        </p:nvSpPr>
        <p:spPr>
          <a:xfrm>
            <a:off x="8909209" y="3359348"/>
            <a:ext cx="4934903" cy="285274"/>
          </a:xfrm>
          <a:prstGeom prst="rect">
            <a:avLst/>
          </a:prstGeom>
          <a:noFill/>
          <a:ln/>
        </p:spPr>
        <p:txBody>
          <a:bodyPr wrap="none" lIns="0" tIns="0" rIns="0" bIns="0" rtlCol="0" anchor="t"/>
          <a:lstStyle/>
          <a:p>
            <a:pPr marL="342900" indent="-342900" algn="l">
              <a:lnSpc>
                <a:spcPts val="2200"/>
              </a:lnSpc>
              <a:buSzPct val="100000"/>
              <a:buChar char="•"/>
            </a:pPr>
            <a:r>
              <a:rPr lang="en-US" sz="1500" b="1" dirty="0">
                <a:solidFill>
                  <a:srgbClr val="272525"/>
                </a:solidFill>
                <a:latin typeface="Inter" pitchFamily="34" charset="0"/>
                <a:ea typeface="Inter" pitchFamily="34" charset="-122"/>
                <a:cs typeface="Inter" pitchFamily="34" charset="-120"/>
              </a:rPr>
              <a:t>Premium:</a:t>
            </a:r>
            <a:r>
              <a:rPr lang="en-US" sz="1500" dirty="0">
                <a:solidFill>
                  <a:srgbClr val="272525"/>
                </a:solidFill>
                <a:latin typeface="Inter" pitchFamily="34" charset="0"/>
                <a:ea typeface="Inter" pitchFamily="34" charset="-122"/>
                <a:cs typeface="Inter" pitchFamily="34" charset="-120"/>
              </a:rPr>
              <a:t> ₹60,001 - ₹1,00,000</a:t>
            </a:r>
            <a:endParaRPr lang="en-US" sz="1500" dirty="0"/>
          </a:p>
        </p:txBody>
      </p:sp>
      <p:sp>
        <p:nvSpPr>
          <p:cNvPr id="10" name="Text 7"/>
          <p:cNvSpPr/>
          <p:nvPr/>
        </p:nvSpPr>
        <p:spPr>
          <a:xfrm>
            <a:off x="8909209" y="3701891"/>
            <a:ext cx="4934903" cy="285274"/>
          </a:xfrm>
          <a:prstGeom prst="rect">
            <a:avLst/>
          </a:prstGeom>
          <a:noFill/>
          <a:ln/>
        </p:spPr>
        <p:txBody>
          <a:bodyPr wrap="none" lIns="0" tIns="0" rIns="0" bIns="0" rtlCol="0" anchor="t"/>
          <a:lstStyle/>
          <a:p>
            <a:pPr marL="342900" indent="-342900" algn="l">
              <a:lnSpc>
                <a:spcPts val="2200"/>
              </a:lnSpc>
              <a:buSzPct val="100000"/>
              <a:buChar char="•"/>
            </a:pPr>
            <a:r>
              <a:rPr lang="en-US" sz="1500" b="1" dirty="0">
                <a:solidFill>
                  <a:srgbClr val="272525"/>
                </a:solidFill>
                <a:latin typeface="Inter" pitchFamily="34" charset="0"/>
                <a:ea typeface="Inter" pitchFamily="34" charset="-122"/>
                <a:cs typeface="Inter" pitchFamily="34" charset="-120"/>
              </a:rPr>
              <a:t>Luxury:</a:t>
            </a:r>
            <a:r>
              <a:rPr lang="en-US" sz="1500" dirty="0">
                <a:solidFill>
                  <a:srgbClr val="272525"/>
                </a:solidFill>
                <a:latin typeface="Inter" pitchFamily="34" charset="0"/>
                <a:ea typeface="Inter" pitchFamily="34" charset="-122"/>
                <a:cs typeface="Inter" pitchFamily="34" charset="-120"/>
              </a:rPr>
              <a:t> Above ₹1,00,000</a:t>
            </a:r>
            <a:endParaRPr lang="en-US" sz="1500" dirty="0"/>
          </a:p>
        </p:txBody>
      </p:sp>
      <p:sp>
        <p:nvSpPr>
          <p:cNvPr id="11" name="Text 8"/>
          <p:cNvSpPr/>
          <p:nvPr/>
        </p:nvSpPr>
        <p:spPr>
          <a:xfrm>
            <a:off x="8909209" y="4134564"/>
            <a:ext cx="4934903" cy="570548"/>
          </a:xfrm>
          <a:prstGeom prst="rect">
            <a:avLst/>
          </a:prstGeom>
          <a:noFill/>
          <a:ln/>
        </p:spPr>
        <p:txBody>
          <a:bodyPr wrap="square" lIns="0" tIns="0" rIns="0" bIns="0" rtlCol="0" anchor="t"/>
          <a:lstStyle/>
          <a:p>
            <a:pPr marL="0" indent="0" algn="l">
              <a:lnSpc>
                <a:spcPts val="2200"/>
              </a:lnSpc>
              <a:buNone/>
            </a:pPr>
            <a:r>
              <a:rPr lang="en-US" sz="1500" dirty="0">
                <a:solidFill>
                  <a:srgbClr val="272525"/>
                </a:solidFill>
                <a:latin typeface="Inter" pitchFamily="34" charset="0"/>
                <a:ea typeface="Inter" pitchFamily="34" charset="-122"/>
                <a:cs typeface="Inter" pitchFamily="34" charset="-120"/>
              </a:rPr>
              <a:t>Mid-range laptops dominate the market, representing 40.6% of all products.</a:t>
            </a:r>
            <a:endParaRPr lang="en-US" sz="1500" dirty="0"/>
          </a:p>
        </p:txBody>
      </p:sp>
      <p:sp>
        <p:nvSpPr>
          <p:cNvPr id="12" name="Text 9"/>
          <p:cNvSpPr/>
          <p:nvPr/>
        </p:nvSpPr>
        <p:spPr>
          <a:xfrm>
            <a:off x="793790" y="6314956"/>
            <a:ext cx="3107055" cy="636151"/>
          </a:xfrm>
          <a:prstGeom prst="rect">
            <a:avLst/>
          </a:prstGeom>
          <a:noFill/>
          <a:ln/>
        </p:spPr>
        <p:txBody>
          <a:bodyPr wrap="none" lIns="0" tIns="0" rIns="0" bIns="0" rtlCol="0" anchor="t"/>
          <a:lstStyle/>
          <a:p>
            <a:pPr marL="0" indent="0" algn="ctr">
              <a:lnSpc>
                <a:spcPts val="5000"/>
              </a:lnSpc>
              <a:buNone/>
            </a:pPr>
            <a:r>
              <a:rPr lang="en-US" sz="5000" b="1" dirty="0">
                <a:solidFill>
                  <a:srgbClr val="272525"/>
                </a:solidFill>
                <a:latin typeface="Petrona Bold" pitchFamily="34" charset="0"/>
                <a:ea typeface="Petrona Bold" pitchFamily="34" charset="-122"/>
                <a:cs typeface="Petrona Bold" pitchFamily="34" charset="-120"/>
              </a:rPr>
              <a:t>₹52K</a:t>
            </a:r>
            <a:endParaRPr lang="en-US" sz="5000" dirty="0"/>
          </a:p>
        </p:txBody>
      </p:sp>
      <p:sp>
        <p:nvSpPr>
          <p:cNvPr id="13" name="Text 10"/>
          <p:cNvSpPr/>
          <p:nvPr/>
        </p:nvSpPr>
        <p:spPr>
          <a:xfrm>
            <a:off x="1082040" y="7170301"/>
            <a:ext cx="2530435" cy="316230"/>
          </a:xfrm>
          <a:prstGeom prst="rect">
            <a:avLst/>
          </a:prstGeom>
          <a:noFill/>
          <a:ln/>
        </p:spPr>
        <p:txBody>
          <a:bodyPr wrap="none" lIns="0" tIns="0" rIns="0" bIns="0" rtlCol="0" anchor="t"/>
          <a:lstStyle/>
          <a:p>
            <a:pPr marL="0" indent="0" algn="ctr">
              <a:lnSpc>
                <a:spcPts val="2450"/>
              </a:lnSpc>
              <a:buNone/>
            </a:pPr>
            <a:r>
              <a:rPr lang="en-US" sz="1950" b="1" dirty="0">
                <a:solidFill>
                  <a:srgbClr val="272525"/>
                </a:solidFill>
                <a:latin typeface="Petrona Bold" pitchFamily="34" charset="0"/>
                <a:ea typeface="Petrona Bold" pitchFamily="34" charset="-122"/>
                <a:cs typeface="Petrona Bold" pitchFamily="34" charset="-120"/>
              </a:rPr>
              <a:t>Mean Price</a:t>
            </a:r>
            <a:endParaRPr lang="en-US" sz="1950" dirty="0"/>
          </a:p>
        </p:txBody>
      </p:sp>
      <p:sp>
        <p:nvSpPr>
          <p:cNvPr id="14" name="Text 11"/>
          <p:cNvSpPr/>
          <p:nvPr/>
        </p:nvSpPr>
        <p:spPr>
          <a:xfrm>
            <a:off x="4105632" y="6314956"/>
            <a:ext cx="3107174" cy="636151"/>
          </a:xfrm>
          <a:prstGeom prst="rect">
            <a:avLst/>
          </a:prstGeom>
          <a:noFill/>
          <a:ln/>
        </p:spPr>
        <p:txBody>
          <a:bodyPr wrap="none" lIns="0" tIns="0" rIns="0" bIns="0" rtlCol="0" anchor="t"/>
          <a:lstStyle/>
          <a:p>
            <a:pPr marL="0" indent="0" algn="ctr">
              <a:lnSpc>
                <a:spcPts val="5000"/>
              </a:lnSpc>
              <a:buNone/>
            </a:pPr>
            <a:r>
              <a:rPr lang="en-US" sz="5000" b="1" dirty="0">
                <a:solidFill>
                  <a:srgbClr val="272525"/>
                </a:solidFill>
                <a:latin typeface="Petrona Bold" pitchFamily="34" charset="0"/>
                <a:ea typeface="Petrona Bold" pitchFamily="34" charset="-122"/>
                <a:cs typeface="Petrona Bold" pitchFamily="34" charset="-120"/>
              </a:rPr>
              <a:t>₹48K</a:t>
            </a:r>
            <a:endParaRPr lang="en-US" sz="5000" dirty="0"/>
          </a:p>
        </p:txBody>
      </p:sp>
      <p:sp>
        <p:nvSpPr>
          <p:cNvPr id="15" name="Text 12"/>
          <p:cNvSpPr/>
          <p:nvPr/>
        </p:nvSpPr>
        <p:spPr>
          <a:xfrm>
            <a:off x="4394002" y="7170301"/>
            <a:ext cx="2530435" cy="316230"/>
          </a:xfrm>
          <a:prstGeom prst="rect">
            <a:avLst/>
          </a:prstGeom>
          <a:noFill/>
          <a:ln/>
        </p:spPr>
        <p:txBody>
          <a:bodyPr wrap="none" lIns="0" tIns="0" rIns="0" bIns="0" rtlCol="0" anchor="t"/>
          <a:lstStyle/>
          <a:p>
            <a:pPr marL="0" indent="0" algn="ctr">
              <a:lnSpc>
                <a:spcPts val="2450"/>
              </a:lnSpc>
              <a:buNone/>
            </a:pPr>
            <a:r>
              <a:rPr lang="en-US" sz="1950" b="1" dirty="0">
                <a:solidFill>
                  <a:srgbClr val="272525"/>
                </a:solidFill>
                <a:latin typeface="Petrona Bold" pitchFamily="34" charset="0"/>
                <a:ea typeface="Petrona Bold" pitchFamily="34" charset="-122"/>
                <a:cs typeface="Petrona Bold" pitchFamily="34" charset="-120"/>
              </a:rPr>
              <a:t>Median Price</a:t>
            </a:r>
            <a:endParaRPr lang="en-US" sz="1950" dirty="0"/>
          </a:p>
        </p:txBody>
      </p:sp>
      <p:sp>
        <p:nvSpPr>
          <p:cNvPr id="16" name="Text 13"/>
          <p:cNvSpPr/>
          <p:nvPr/>
        </p:nvSpPr>
        <p:spPr>
          <a:xfrm>
            <a:off x="7417594" y="6314956"/>
            <a:ext cx="3107055" cy="636151"/>
          </a:xfrm>
          <a:prstGeom prst="rect">
            <a:avLst/>
          </a:prstGeom>
          <a:noFill/>
          <a:ln/>
        </p:spPr>
        <p:txBody>
          <a:bodyPr wrap="none" lIns="0" tIns="0" rIns="0" bIns="0" rtlCol="0" anchor="t"/>
          <a:lstStyle/>
          <a:p>
            <a:pPr marL="0" indent="0" algn="ctr">
              <a:lnSpc>
                <a:spcPts val="5000"/>
              </a:lnSpc>
              <a:buNone/>
            </a:pPr>
            <a:r>
              <a:rPr lang="en-US" sz="5000" b="1" dirty="0">
                <a:solidFill>
                  <a:srgbClr val="272525"/>
                </a:solidFill>
                <a:latin typeface="Petrona Bold" pitchFamily="34" charset="0"/>
                <a:ea typeface="Petrona Bold" pitchFamily="34" charset="-122"/>
                <a:cs typeface="Petrona Bold" pitchFamily="34" charset="-120"/>
              </a:rPr>
              <a:t>₹18K</a:t>
            </a:r>
            <a:endParaRPr lang="en-US" sz="5000" dirty="0"/>
          </a:p>
        </p:txBody>
      </p:sp>
      <p:sp>
        <p:nvSpPr>
          <p:cNvPr id="17" name="Text 14"/>
          <p:cNvSpPr/>
          <p:nvPr/>
        </p:nvSpPr>
        <p:spPr>
          <a:xfrm>
            <a:off x="7705844" y="7170301"/>
            <a:ext cx="2530435" cy="316230"/>
          </a:xfrm>
          <a:prstGeom prst="rect">
            <a:avLst/>
          </a:prstGeom>
          <a:noFill/>
          <a:ln/>
        </p:spPr>
        <p:txBody>
          <a:bodyPr wrap="none" lIns="0" tIns="0" rIns="0" bIns="0" rtlCol="0" anchor="t"/>
          <a:lstStyle/>
          <a:p>
            <a:pPr marL="0" indent="0" algn="ctr">
              <a:lnSpc>
                <a:spcPts val="2450"/>
              </a:lnSpc>
              <a:buNone/>
            </a:pPr>
            <a:r>
              <a:rPr lang="en-US" sz="1950" b="1" dirty="0">
                <a:solidFill>
                  <a:srgbClr val="272525"/>
                </a:solidFill>
                <a:latin typeface="Petrona Bold" pitchFamily="34" charset="0"/>
                <a:ea typeface="Petrona Bold" pitchFamily="34" charset="-122"/>
                <a:cs typeface="Petrona Bold" pitchFamily="34" charset="-120"/>
              </a:rPr>
              <a:t>Minimum Price</a:t>
            </a:r>
            <a:endParaRPr lang="en-US" sz="1950" dirty="0"/>
          </a:p>
        </p:txBody>
      </p:sp>
      <p:sp>
        <p:nvSpPr>
          <p:cNvPr id="18" name="Text 15"/>
          <p:cNvSpPr/>
          <p:nvPr/>
        </p:nvSpPr>
        <p:spPr>
          <a:xfrm>
            <a:off x="10729436" y="6314956"/>
            <a:ext cx="3107174" cy="636151"/>
          </a:xfrm>
          <a:prstGeom prst="rect">
            <a:avLst/>
          </a:prstGeom>
          <a:noFill/>
          <a:ln/>
        </p:spPr>
        <p:txBody>
          <a:bodyPr wrap="none" lIns="0" tIns="0" rIns="0" bIns="0" rtlCol="0" anchor="t"/>
          <a:lstStyle/>
          <a:p>
            <a:pPr marL="0" indent="0" algn="ctr">
              <a:lnSpc>
                <a:spcPts val="5000"/>
              </a:lnSpc>
              <a:buNone/>
            </a:pPr>
            <a:r>
              <a:rPr lang="en-US" sz="5000" b="1" dirty="0">
                <a:solidFill>
                  <a:srgbClr val="272525"/>
                </a:solidFill>
                <a:latin typeface="Petrona Bold" pitchFamily="34" charset="0"/>
                <a:ea typeface="Petrona Bold" pitchFamily="34" charset="-122"/>
                <a:cs typeface="Petrona Bold" pitchFamily="34" charset="-120"/>
              </a:rPr>
              <a:t>₹1.8L</a:t>
            </a:r>
            <a:endParaRPr lang="en-US" sz="5000" dirty="0"/>
          </a:p>
        </p:txBody>
      </p:sp>
      <p:sp>
        <p:nvSpPr>
          <p:cNvPr id="19" name="Text 16"/>
          <p:cNvSpPr/>
          <p:nvPr/>
        </p:nvSpPr>
        <p:spPr>
          <a:xfrm>
            <a:off x="11017806" y="7170301"/>
            <a:ext cx="2530435" cy="316230"/>
          </a:xfrm>
          <a:prstGeom prst="rect">
            <a:avLst/>
          </a:prstGeom>
          <a:noFill/>
          <a:ln/>
        </p:spPr>
        <p:txBody>
          <a:bodyPr wrap="none" lIns="0" tIns="0" rIns="0" bIns="0" rtlCol="0" anchor="t"/>
          <a:lstStyle/>
          <a:p>
            <a:pPr marL="0" indent="0" algn="ctr">
              <a:lnSpc>
                <a:spcPts val="2450"/>
              </a:lnSpc>
              <a:buNone/>
            </a:pPr>
            <a:r>
              <a:rPr lang="en-US" sz="1950" b="1" dirty="0">
                <a:solidFill>
                  <a:srgbClr val="272525"/>
                </a:solidFill>
                <a:latin typeface="Petrona Bold" pitchFamily="34" charset="0"/>
                <a:ea typeface="Petrona Bold" pitchFamily="34" charset="-122"/>
                <a:cs typeface="Petrona Bold" pitchFamily="34" charset="-120"/>
              </a:rPr>
              <a:t>Maximum Price</a:t>
            </a:r>
            <a:endParaRPr lang="en-US" sz="1950" dirty="0"/>
          </a:p>
        </p:txBody>
      </p:sp>
      <p:sp>
        <p:nvSpPr>
          <p:cNvPr id="20" name="Oval 19"/>
          <p:cNvSpPr/>
          <p:nvPr/>
        </p:nvSpPr>
        <p:spPr>
          <a:xfrm>
            <a:off x="12880428" y="7528036"/>
            <a:ext cx="1749972" cy="70156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By </a:t>
            </a:r>
            <a:r>
              <a:rPr lang="en-IN" dirty="0" err="1" smtClean="0">
                <a:solidFill>
                  <a:schemeClr val="tx1"/>
                </a:solidFill>
              </a:rPr>
              <a:t>mahi</a:t>
            </a:r>
            <a:endParaRPr lang="en-IN" dirty="0">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793790" y="777954"/>
            <a:ext cx="1490663" cy="244078"/>
          </a:xfrm>
          <a:prstGeom prst="roundRect">
            <a:avLst>
              <a:gd name="adj" fmla="val 20296"/>
            </a:avLst>
          </a:prstGeom>
          <a:solidFill>
            <a:srgbClr val="CCEEFF"/>
          </a:solidFill>
          <a:ln/>
        </p:spPr>
      </p:sp>
      <p:sp>
        <p:nvSpPr>
          <p:cNvPr id="3" name="Text 1"/>
          <p:cNvSpPr/>
          <p:nvPr/>
        </p:nvSpPr>
        <p:spPr>
          <a:xfrm>
            <a:off x="882134" y="822127"/>
            <a:ext cx="1313974" cy="155734"/>
          </a:xfrm>
          <a:prstGeom prst="rect">
            <a:avLst/>
          </a:prstGeom>
          <a:noFill/>
          <a:ln/>
        </p:spPr>
        <p:txBody>
          <a:bodyPr wrap="none" lIns="0" tIns="0" rIns="0" bIns="0" rtlCol="0" anchor="t"/>
          <a:lstStyle/>
          <a:p>
            <a:pPr marL="0" indent="0" algn="l">
              <a:lnSpc>
                <a:spcPts val="1200"/>
              </a:lnSpc>
              <a:buNone/>
            </a:pPr>
            <a:r>
              <a:rPr lang="en-US" sz="900" dirty="0">
                <a:solidFill>
                  <a:srgbClr val="272525"/>
                </a:solidFill>
                <a:latin typeface="Inter" pitchFamily="34" charset="0"/>
                <a:ea typeface="Inter" pitchFamily="34" charset="-122"/>
                <a:cs typeface="Inter" pitchFamily="34" charset="-120"/>
              </a:rPr>
              <a:t>CUSTOMER FEEDBACK</a:t>
            </a:r>
            <a:endParaRPr lang="en-US" sz="900" dirty="0"/>
          </a:p>
        </p:txBody>
      </p:sp>
      <p:sp>
        <p:nvSpPr>
          <p:cNvPr id="4" name="Text 2"/>
          <p:cNvSpPr/>
          <p:nvPr/>
        </p:nvSpPr>
        <p:spPr>
          <a:xfrm>
            <a:off x="793790" y="1060252"/>
            <a:ext cx="4460438" cy="483751"/>
          </a:xfrm>
          <a:prstGeom prst="rect">
            <a:avLst/>
          </a:prstGeom>
          <a:noFill/>
          <a:ln/>
        </p:spPr>
        <p:txBody>
          <a:bodyPr wrap="none" lIns="0" tIns="0" rIns="0" bIns="0" rtlCol="0" anchor="t"/>
          <a:lstStyle/>
          <a:p>
            <a:pPr marL="0" indent="0" algn="l">
              <a:lnSpc>
                <a:spcPts val="3800"/>
              </a:lnSpc>
              <a:buNone/>
            </a:pPr>
            <a:r>
              <a:rPr lang="en-US" sz="3000" b="1" dirty="0">
                <a:solidFill>
                  <a:srgbClr val="000000"/>
                </a:solidFill>
                <a:latin typeface="Petrona Bold" pitchFamily="34" charset="0"/>
                <a:ea typeface="Petrona Bold" pitchFamily="34" charset="-122"/>
                <a:cs typeface="Petrona Bold" pitchFamily="34" charset="-120"/>
              </a:rPr>
              <a:t>Rating &amp; Review Patterns</a:t>
            </a:r>
            <a:endParaRPr lang="en-US" sz="3000" dirty="0"/>
          </a:p>
        </p:txBody>
      </p:sp>
      <p:pic>
        <p:nvPicPr>
          <p:cNvPr id="5" name="Image 0" descr="preencoded.png"/>
          <p:cNvPicPr>
            <a:picLocks noChangeAspect="1"/>
          </p:cNvPicPr>
          <p:nvPr/>
        </p:nvPicPr>
        <p:blipFill>
          <a:blip r:embed="rId3"/>
          <a:stretch>
            <a:fillRect/>
          </a:stretch>
        </p:blipFill>
        <p:spPr>
          <a:xfrm>
            <a:off x="793790" y="1687711"/>
            <a:ext cx="8477726" cy="4747498"/>
          </a:xfrm>
          <a:prstGeom prst="rect">
            <a:avLst/>
          </a:prstGeom>
        </p:spPr>
      </p:pic>
      <p:sp>
        <p:nvSpPr>
          <p:cNvPr id="6" name="Text 3"/>
          <p:cNvSpPr/>
          <p:nvPr/>
        </p:nvSpPr>
        <p:spPr>
          <a:xfrm>
            <a:off x="793790" y="6638687"/>
            <a:ext cx="1935123" cy="241816"/>
          </a:xfrm>
          <a:prstGeom prst="rect">
            <a:avLst/>
          </a:prstGeom>
          <a:noFill/>
          <a:ln/>
        </p:spPr>
        <p:txBody>
          <a:bodyPr wrap="none" lIns="0" tIns="0" rIns="0" bIns="0" rtlCol="0" anchor="t"/>
          <a:lstStyle/>
          <a:p>
            <a:pPr marL="0" indent="0" algn="l">
              <a:lnSpc>
                <a:spcPts val="1900"/>
              </a:lnSpc>
              <a:buNone/>
            </a:pPr>
            <a:r>
              <a:rPr lang="en-US" sz="1500" b="1" dirty="0">
                <a:solidFill>
                  <a:srgbClr val="000000"/>
                </a:solidFill>
                <a:latin typeface="Petrona Bold" pitchFamily="34" charset="0"/>
                <a:ea typeface="Petrona Bold" pitchFamily="34" charset="-122"/>
                <a:cs typeface="Petrona Bold" pitchFamily="34" charset="-120"/>
              </a:rPr>
              <a:t>Average Rating</a:t>
            </a:r>
            <a:endParaRPr lang="en-US" sz="1500" dirty="0"/>
          </a:p>
        </p:txBody>
      </p:sp>
      <p:sp>
        <p:nvSpPr>
          <p:cNvPr id="7" name="Text 4"/>
          <p:cNvSpPr/>
          <p:nvPr/>
        </p:nvSpPr>
        <p:spPr>
          <a:xfrm>
            <a:off x="793790" y="6976229"/>
            <a:ext cx="4063127" cy="389096"/>
          </a:xfrm>
          <a:prstGeom prst="rect">
            <a:avLst/>
          </a:prstGeom>
          <a:noFill/>
          <a:ln/>
        </p:spPr>
        <p:txBody>
          <a:bodyPr wrap="square" lIns="0" tIns="0" rIns="0" bIns="0" rtlCol="0" anchor="t"/>
          <a:lstStyle/>
          <a:p>
            <a:pPr marL="0" indent="0" algn="l">
              <a:lnSpc>
                <a:spcPts val="1500"/>
              </a:lnSpc>
              <a:buNone/>
            </a:pPr>
            <a:r>
              <a:rPr lang="en-US" sz="1150" b="1" dirty="0">
                <a:solidFill>
                  <a:srgbClr val="272525"/>
                </a:solidFill>
                <a:latin typeface="Inter" pitchFamily="34" charset="0"/>
                <a:ea typeface="Inter" pitchFamily="34" charset="-122"/>
                <a:cs typeface="Inter" pitchFamily="34" charset="-120"/>
              </a:rPr>
              <a:t>4.1 stars</a:t>
            </a:r>
            <a:r>
              <a:rPr lang="en-US" sz="1150" dirty="0">
                <a:solidFill>
                  <a:srgbClr val="272525"/>
                </a:solidFill>
                <a:latin typeface="Inter" pitchFamily="34" charset="0"/>
                <a:ea typeface="Inter" pitchFamily="34" charset="-122"/>
                <a:cs typeface="Inter" pitchFamily="34" charset="-120"/>
              </a:rPr>
              <a:t> across all products, indicating generally positive customer satisfaction.</a:t>
            </a:r>
            <a:endParaRPr lang="en-US" sz="1150" dirty="0"/>
          </a:p>
        </p:txBody>
      </p:sp>
      <p:sp>
        <p:nvSpPr>
          <p:cNvPr id="8" name="Text 5"/>
          <p:cNvSpPr/>
          <p:nvPr/>
        </p:nvSpPr>
        <p:spPr>
          <a:xfrm>
            <a:off x="5224105" y="6638687"/>
            <a:ext cx="1935123" cy="241816"/>
          </a:xfrm>
          <a:prstGeom prst="rect">
            <a:avLst/>
          </a:prstGeom>
          <a:noFill/>
          <a:ln/>
        </p:spPr>
        <p:txBody>
          <a:bodyPr wrap="none" lIns="0" tIns="0" rIns="0" bIns="0" rtlCol="0" anchor="t"/>
          <a:lstStyle/>
          <a:p>
            <a:pPr marL="0" indent="0" algn="l">
              <a:lnSpc>
                <a:spcPts val="1900"/>
              </a:lnSpc>
              <a:buNone/>
            </a:pPr>
            <a:r>
              <a:rPr lang="en-US" sz="1500" b="1" dirty="0">
                <a:solidFill>
                  <a:srgbClr val="000000"/>
                </a:solidFill>
                <a:latin typeface="Petrona Bold" pitchFamily="34" charset="0"/>
                <a:ea typeface="Petrona Bold" pitchFamily="34" charset="-122"/>
                <a:cs typeface="Petrona Bold" pitchFamily="34" charset="-120"/>
              </a:rPr>
              <a:t>Review Volume</a:t>
            </a:r>
            <a:endParaRPr lang="en-US" sz="1500" dirty="0"/>
          </a:p>
        </p:txBody>
      </p:sp>
      <p:sp>
        <p:nvSpPr>
          <p:cNvPr id="9" name="Text 6"/>
          <p:cNvSpPr/>
          <p:nvPr/>
        </p:nvSpPr>
        <p:spPr>
          <a:xfrm>
            <a:off x="5224105" y="6976229"/>
            <a:ext cx="4063127" cy="389096"/>
          </a:xfrm>
          <a:prstGeom prst="rect">
            <a:avLst/>
          </a:prstGeom>
          <a:noFill/>
          <a:ln/>
        </p:spPr>
        <p:txBody>
          <a:bodyPr wrap="square" lIns="0" tIns="0" rIns="0" bIns="0" rtlCol="0" anchor="t"/>
          <a:lstStyle/>
          <a:p>
            <a:pPr marL="0" indent="0" algn="l">
              <a:lnSpc>
                <a:spcPts val="1500"/>
              </a:lnSpc>
              <a:buNone/>
            </a:pPr>
            <a:r>
              <a:rPr lang="en-US" sz="1150" dirty="0">
                <a:solidFill>
                  <a:srgbClr val="272525"/>
                </a:solidFill>
                <a:latin typeface="Inter" pitchFamily="34" charset="0"/>
                <a:ea typeface="Inter" pitchFamily="34" charset="-122"/>
                <a:cs typeface="Inter" pitchFamily="34" charset="-120"/>
              </a:rPr>
              <a:t>Products with </a:t>
            </a:r>
            <a:r>
              <a:rPr lang="en-US" sz="1150" b="1" dirty="0">
                <a:solidFill>
                  <a:srgbClr val="272525"/>
                </a:solidFill>
                <a:latin typeface="Inter" pitchFamily="34" charset="0"/>
                <a:ea typeface="Inter" pitchFamily="34" charset="-122"/>
                <a:cs typeface="Inter" pitchFamily="34" charset="-120"/>
              </a:rPr>
              <a:t>50-200 reviews</a:t>
            </a:r>
            <a:r>
              <a:rPr lang="en-US" sz="1150" dirty="0">
                <a:solidFill>
                  <a:srgbClr val="272525"/>
                </a:solidFill>
                <a:latin typeface="Inter" pitchFamily="34" charset="0"/>
                <a:ea typeface="Inter" pitchFamily="34" charset="-122"/>
                <a:cs typeface="Inter" pitchFamily="34" charset="-120"/>
              </a:rPr>
              <a:t> represent the most common engagement level.</a:t>
            </a:r>
            <a:endParaRPr lang="en-US" sz="1150" dirty="0"/>
          </a:p>
        </p:txBody>
      </p:sp>
      <p:sp>
        <p:nvSpPr>
          <p:cNvPr id="10" name="Text 7"/>
          <p:cNvSpPr/>
          <p:nvPr/>
        </p:nvSpPr>
        <p:spPr>
          <a:xfrm>
            <a:off x="9654421" y="6638687"/>
            <a:ext cx="1935123" cy="241816"/>
          </a:xfrm>
          <a:prstGeom prst="rect">
            <a:avLst/>
          </a:prstGeom>
          <a:noFill/>
          <a:ln/>
        </p:spPr>
        <p:txBody>
          <a:bodyPr wrap="none" lIns="0" tIns="0" rIns="0" bIns="0" rtlCol="0" anchor="t"/>
          <a:lstStyle/>
          <a:p>
            <a:pPr marL="0" indent="0" algn="l">
              <a:lnSpc>
                <a:spcPts val="1900"/>
              </a:lnSpc>
              <a:buNone/>
            </a:pPr>
            <a:r>
              <a:rPr lang="en-US" sz="1500" b="1" dirty="0">
                <a:solidFill>
                  <a:srgbClr val="000000"/>
                </a:solidFill>
                <a:latin typeface="Petrona Bold" pitchFamily="34" charset="0"/>
                <a:ea typeface="Petrona Bold" pitchFamily="34" charset="-122"/>
                <a:cs typeface="Petrona Bold" pitchFamily="34" charset="-120"/>
              </a:rPr>
              <a:t>Distribution Pattern</a:t>
            </a:r>
            <a:endParaRPr lang="en-US" sz="1500" dirty="0"/>
          </a:p>
        </p:txBody>
      </p:sp>
      <p:sp>
        <p:nvSpPr>
          <p:cNvPr id="11" name="Text 8"/>
          <p:cNvSpPr/>
          <p:nvPr/>
        </p:nvSpPr>
        <p:spPr>
          <a:xfrm>
            <a:off x="9654421" y="6976229"/>
            <a:ext cx="4197191" cy="389096"/>
          </a:xfrm>
          <a:prstGeom prst="rect">
            <a:avLst/>
          </a:prstGeom>
          <a:noFill/>
          <a:ln/>
        </p:spPr>
        <p:txBody>
          <a:bodyPr wrap="square" lIns="0" tIns="0" rIns="0" bIns="0" rtlCol="0" anchor="t"/>
          <a:lstStyle/>
          <a:p>
            <a:pPr marL="0" indent="0" algn="l">
              <a:lnSpc>
                <a:spcPts val="1500"/>
              </a:lnSpc>
              <a:buNone/>
            </a:pPr>
            <a:r>
              <a:rPr lang="en-US" sz="1150" dirty="0">
                <a:solidFill>
                  <a:srgbClr val="272525"/>
                </a:solidFill>
                <a:latin typeface="Inter" pitchFamily="34" charset="0"/>
                <a:ea typeface="Inter" pitchFamily="34" charset="-122"/>
                <a:cs typeface="Inter" pitchFamily="34" charset="-120"/>
              </a:rPr>
              <a:t>Most laptops cluster in the </a:t>
            </a:r>
            <a:r>
              <a:rPr lang="en-US" sz="1150" b="1" dirty="0">
                <a:solidFill>
                  <a:srgbClr val="272525"/>
                </a:solidFill>
                <a:latin typeface="Inter" pitchFamily="34" charset="0"/>
                <a:ea typeface="Inter" pitchFamily="34" charset="-122"/>
                <a:cs typeface="Inter" pitchFamily="34" charset="-120"/>
              </a:rPr>
              <a:t>4.0-4.4 star range</a:t>
            </a:r>
            <a:r>
              <a:rPr lang="en-US" sz="1150" dirty="0">
                <a:solidFill>
                  <a:srgbClr val="272525"/>
                </a:solidFill>
                <a:latin typeface="Inter" pitchFamily="34" charset="0"/>
                <a:ea typeface="Inter" pitchFamily="34" charset="-122"/>
                <a:cs typeface="Inter" pitchFamily="34" charset="-120"/>
              </a:rPr>
              <a:t>, showing consistent quality.</a:t>
            </a:r>
            <a:endParaRPr lang="en-US" sz="1150" dirty="0"/>
          </a:p>
        </p:txBody>
      </p:sp>
      <p:sp>
        <p:nvSpPr>
          <p:cNvPr id="12" name="Oval 11"/>
          <p:cNvSpPr/>
          <p:nvPr/>
        </p:nvSpPr>
        <p:spPr>
          <a:xfrm>
            <a:off x="12880428" y="7528036"/>
            <a:ext cx="1749972" cy="70156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By </a:t>
            </a:r>
            <a:r>
              <a:rPr lang="en-IN" dirty="0" err="1" smtClean="0">
                <a:solidFill>
                  <a:schemeClr val="tx1"/>
                </a:solidFill>
              </a:rPr>
              <a:t>mahi</a:t>
            </a:r>
            <a:endParaRPr lang="en-IN" dirty="0">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Shape 0"/>
          <p:cNvSpPr/>
          <p:nvPr/>
        </p:nvSpPr>
        <p:spPr>
          <a:xfrm>
            <a:off x="6280190" y="882253"/>
            <a:ext cx="2077760" cy="343614"/>
          </a:xfrm>
          <a:prstGeom prst="roundRect">
            <a:avLst>
              <a:gd name="adj" fmla="val 18853"/>
            </a:avLst>
          </a:prstGeom>
          <a:solidFill>
            <a:srgbClr val="CCEEFF"/>
          </a:solidFill>
          <a:ln/>
        </p:spPr>
      </p:sp>
      <p:sp>
        <p:nvSpPr>
          <p:cNvPr id="4" name="Text 1"/>
          <p:cNvSpPr/>
          <p:nvPr/>
        </p:nvSpPr>
        <p:spPr>
          <a:xfrm>
            <a:off x="6395799" y="939998"/>
            <a:ext cx="1846540" cy="228124"/>
          </a:xfrm>
          <a:prstGeom prst="rect">
            <a:avLst/>
          </a:prstGeom>
          <a:noFill/>
          <a:ln/>
        </p:spPr>
        <p:txBody>
          <a:bodyPr wrap="none" lIns="0" tIns="0" rIns="0" bIns="0" rtlCol="0" anchor="t"/>
          <a:lstStyle/>
          <a:p>
            <a:pPr marL="0" indent="0" algn="l">
              <a:lnSpc>
                <a:spcPts val="1750"/>
              </a:lnSpc>
              <a:buNone/>
            </a:pPr>
            <a:r>
              <a:rPr lang="en-US" sz="1200" dirty="0">
                <a:solidFill>
                  <a:srgbClr val="272525"/>
                </a:solidFill>
                <a:latin typeface="Inter" pitchFamily="34" charset="0"/>
                <a:ea typeface="Inter" pitchFamily="34" charset="-122"/>
                <a:cs typeface="Inter" pitchFamily="34" charset="-120"/>
              </a:rPr>
              <a:t>CORRELATION INSIGHTS</a:t>
            </a:r>
            <a:endParaRPr lang="en-US" sz="1200" dirty="0"/>
          </a:p>
        </p:txBody>
      </p:sp>
      <p:sp>
        <p:nvSpPr>
          <p:cNvPr id="5" name="Text 2"/>
          <p:cNvSpPr/>
          <p:nvPr/>
        </p:nvSpPr>
        <p:spPr>
          <a:xfrm>
            <a:off x="6280190" y="1291352"/>
            <a:ext cx="5060990" cy="632579"/>
          </a:xfrm>
          <a:prstGeom prst="rect">
            <a:avLst/>
          </a:prstGeom>
          <a:noFill/>
          <a:ln/>
        </p:spPr>
        <p:txBody>
          <a:bodyPr wrap="none" lIns="0" tIns="0" rIns="0" bIns="0" rtlCol="0" anchor="t"/>
          <a:lstStyle/>
          <a:p>
            <a:pPr marL="0" indent="0" algn="l">
              <a:lnSpc>
                <a:spcPts val="4950"/>
              </a:lnSpc>
              <a:buNone/>
            </a:pPr>
            <a:r>
              <a:rPr lang="en-US" sz="3950" b="1" dirty="0">
                <a:solidFill>
                  <a:srgbClr val="000000"/>
                </a:solidFill>
                <a:latin typeface="Petrona Bold" pitchFamily="34" charset="0"/>
                <a:ea typeface="Petrona Bold" pitchFamily="34" charset="-122"/>
                <a:cs typeface="Petrona Bold" pitchFamily="34" charset="-120"/>
              </a:rPr>
              <a:t>Relationship Analysis</a:t>
            </a:r>
            <a:endParaRPr lang="en-US" sz="3950" dirty="0"/>
          </a:p>
        </p:txBody>
      </p:sp>
      <p:sp>
        <p:nvSpPr>
          <p:cNvPr id="6" name="Shape 3"/>
          <p:cNvSpPr/>
          <p:nvPr/>
        </p:nvSpPr>
        <p:spPr>
          <a:xfrm>
            <a:off x="6280190" y="2169676"/>
            <a:ext cx="3696295" cy="2272070"/>
          </a:xfrm>
          <a:prstGeom prst="roundRect">
            <a:avLst>
              <a:gd name="adj" fmla="val 3564"/>
            </a:avLst>
          </a:prstGeom>
          <a:solidFill>
            <a:srgbClr val="FFFFFF">
              <a:alpha val="95000"/>
            </a:srgbClr>
          </a:solidFill>
          <a:ln w="22860">
            <a:solidFill>
              <a:srgbClr val="B2D4E5"/>
            </a:solidFill>
            <a:prstDash val="solid"/>
          </a:ln>
        </p:spPr>
      </p:sp>
      <p:sp>
        <p:nvSpPr>
          <p:cNvPr id="7" name="Text 4"/>
          <p:cNvSpPr/>
          <p:nvPr/>
        </p:nvSpPr>
        <p:spPr>
          <a:xfrm>
            <a:off x="6495812" y="2385298"/>
            <a:ext cx="2530435" cy="316230"/>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Petrona Bold" pitchFamily="34" charset="0"/>
                <a:ea typeface="Petrona Bold" pitchFamily="34" charset="-122"/>
                <a:cs typeface="Petrona Bold" pitchFamily="34" charset="-120"/>
              </a:rPr>
              <a:t>Price vs Rating</a:t>
            </a:r>
            <a:endParaRPr lang="en-US" sz="1950" dirty="0"/>
          </a:p>
        </p:txBody>
      </p:sp>
      <p:sp>
        <p:nvSpPr>
          <p:cNvPr id="8" name="Text 5"/>
          <p:cNvSpPr/>
          <p:nvPr/>
        </p:nvSpPr>
        <p:spPr>
          <a:xfrm>
            <a:off x="6495812" y="2799755"/>
            <a:ext cx="3265051" cy="1426369"/>
          </a:xfrm>
          <a:prstGeom prst="rect">
            <a:avLst/>
          </a:prstGeom>
          <a:noFill/>
          <a:ln/>
        </p:spPr>
        <p:txBody>
          <a:bodyPr wrap="square" lIns="0" tIns="0" rIns="0" bIns="0" rtlCol="0" anchor="t"/>
          <a:lstStyle/>
          <a:p>
            <a:pPr marL="0" indent="0" algn="l">
              <a:lnSpc>
                <a:spcPts val="2200"/>
              </a:lnSpc>
              <a:buNone/>
            </a:pPr>
            <a:r>
              <a:rPr lang="en-US" sz="1500" dirty="0">
                <a:solidFill>
                  <a:srgbClr val="272525"/>
                </a:solidFill>
                <a:latin typeface="Inter" pitchFamily="34" charset="0"/>
                <a:ea typeface="Inter" pitchFamily="34" charset="-122"/>
                <a:cs typeface="Inter" pitchFamily="34" charset="-120"/>
              </a:rPr>
              <a:t>Moderate positive correlation (r = 0.42) suggests higher-priced laptops tend to receive better ratings, though the relationship is not absolute.</a:t>
            </a:r>
            <a:endParaRPr lang="en-US" sz="1500" dirty="0"/>
          </a:p>
        </p:txBody>
      </p:sp>
      <p:sp>
        <p:nvSpPr>
          <p:cNvPr id="9" name="Shape 6"/>
          <p:cNvSpPr/>
          <p:nvPr/>
        </p:nvSpPr>
        <p:spPr>
          <a:xfrm>
            <a:off x="10140315" y="2169676"/>
            <a:ext cx="3696295" cy="2272070"/>
          </a:xfrm>
          <a:prstGeom prst="roundRect">
            <a:avLst>
              <a:gd name="adj" fmla="val 3564"/>
            </a:avLst>
          </a:prstGeom>
          <a:solidFill>
            <a:srgbClr val="FFFFFF">
              <a:alpha val="95000"/>
            </a:srgbClr>
          </a:solidFill>
          <a:ln w="22860">
            <a:solidFill>
              <a:srgbClr val="B2D4E5"/>
            </a:solidFill>
            <a:prstDash val="solid"/>
          </a:ln>
        </p:spPr>
      </p:sp>
      <p:sp>
        <p:nvSpPr>
          <p:cNvPr id="10" name="Text 7"/>
          <p:cNvSpPr/>
          <p:nvPr/>
        </p:nvSpPr>
        <p:spPr>
          <a:xfrm>
            <a:off x="10355937" y="2385298"/>
            <a:ext cx="2530435" cy="316230"/>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Petrona Bold" pitchFamily="34" charset="0"/>
                <a:ea typeface="Petrona Bold" pitchFamily="34" charset="-122"/>
                <a:cs typeface="Petrona Bold" pitchFamily="34" charset="-120"/>
              </a:rPr>
              <a:t>Price vs Reviews</a:t>
            </a:r>
            <a:endParaRPr lang="en-US" sz="1950" dirty="0"/>
          </a:p>
        </p:txBody>
      </p:sp>
      <p:sp>
        <p:nvSpPr>
          <p:cNvPr id="11" name="Text 8"/>
          <p:cNvSpPr/>
          <p:nvPr/>
        </p:nvSpPr>
        <p:spPr>
          <a:xfrm>
            <a:off x="10355937" y="2799755"/>
            <a:ext cx="3265051" cy="1426369"/>
          </a:xfrm>
          <a:prstGeom prst="rect">
            <a:avLst/>
          </a:prstGeom>
          <a:noFill/>
          <a:ln/>
        </p:spPr>
        <p:txBody>
          <a:bodyPr wrap="square" lIns="0" tIns="0" rIns="0" bIns="0" rtlCol="0" anchor="t"/>
          <a:lstStyle/>
          <a:p>
            <a:pPr marL="0" indent="0" algn="l">
              <a:lnSpc>
                <a:spcPts val="2200"/>
              </a:lnSpc>
              <a:buNone/>
            </a:pPr>
            <a:r>
              <a:rPr lang="en-US" sz="1500" dirty="0">
                <a:solidFill>
                  <a:srgbClr val="272525"/>
                </a:solidFill>
                <a:latin typeface="Inter" pitchFamily="34" charset="0"/>
                <a:ea typeface="Inter" pitchFamily="34" charset="-122"/>
                <a:cs typeface="Inter" pitchFamily="34" charset="-120"/>
              </a:rPr>
              <a:t>Weak correlation (r = 0.28) indicates that expensive products don't necessarily attract more reviews. Mid-range products often generate higher engagement.</a:t>
            </a:r>
            <a:endParaRPr lang="en-US" sz="1500" dirty="0"/>
          </a:p>
        </p:txBody>
      </p:sp>
      <p:sp>
        <p:nvSpPr>
          <p:cNvPr id="12" name="Shape 9"/>
          <p:cNvSpPr/>
          <p:nvPr/>
        </p:nvSpPr>
        <p:spPr>
          <a:xfrm>
            <a:off x="6280190" y="4605576"/>
            <a:ext cx="7556421" cy="1416248"/>
          </a:xfrm>
          <a:prstGeom prst="roundRect">
            <a:avLst>
              <a:gd name="adj" fmla="val 5718"/>
            </a:avLst>
          </a:prstGeom>
          <a:solidFill>
            <a:srgbClr val="FFFFFF">
              <a:alpha val="95000"/>
            </a:srgbClr>
          </a:solidFill>
          <a:ln w="22860">
            <a:solidFill>
              <a:srgbClr val="B2D4E5"/>
            </a:solidFill>
            <a:prstDash val="solid"/>
          </a:ln>
        </p:spPr>
      </p:sp>
      <p:sp>
        <p:nvSpPr>
          <p:cNvPr id="13" name="Text 10"/>
          <p:cNvSpPr/>
          <p:nvPr/>
        </p:nvSpPr>
        <p:spPr>
          <a:xfrm>
            <a:off x="6495812" y="4821198"/>
            <a:ext cx="2530435" cy="316230"/>
          </a:xfrm>
          <a:prstGeom prst="rect">
            <a:avLst/>
          </a:prstGeom>
          <a:noFill/>
          <a:ln/>
        </p:spPr>
        <p:txBody>
          <a:bodyPr wrap="none" lIns="0" tIns="0" rIns="0" bIns="0" rtlCol="0" anchor="t"/>
          <a:lstStyle/>
          <a:p>
            <a:pPr marL="0" indent="0" algn="l">
              <a:lnSpc>
                <a:spcPts val="2450"/>
              </a:lnSpc>
              <a:buNone/>
            </a:pPr>
            <a:r>
              <a:rPr lang="en-US" sz="1950" b="1" dirty="0">
                <a:solidFill>
                  <a:srgbClr val="272525"/>
                </a:solidFill>
                <a:latin typeface="Petrona Bold" pitchFamily="34" charset="0"/>
                <a:ea typeface="Petrona Bold" pitchFamily="34" charset="-122"/>
                <a:cs typeface="Petrona Bold" pitchFamily="34" charset="-120"/>
              </a:rPr>
              <a:t>Rating vs Reviews</a:t>
            </a:r>
            <a:endParaRPr lang="en-US" sz="1950" dirty="0"/>
          </a:p>
        </p:txBody>
      </p:sp>
      <p:sp>
        <p:nvSpPr>
          <p:cNvPr id="14" name="Text 11"/>
          <p:cNvSpPr/>
          <p:nvPr/>
        </p:nvSpPr>
        <p:spPr>
          <a:xfrm>
            <a:off x="6495812" y="5235654"/>
            <a:ext cx="7125176" cy="570548"/>
          </a:xfrm>
          <a:prstGeom prst="rect">
            <a:avLst/>
          </a:prstGeom>
          <a:noFill/>
          <a:ln/>
        </p:spPr>
        <p:txBody>
          <a:bodyPr wrap="square" lIns="0" tIns="0" rIns="0" bIns="0" rtlCol="0" anchor="t"/>
          <a:lstStyle/>
          <a:p>
            <a:pPr marL="0" indent="0" algn="l">
              <a:lnSpc>
                <a:spcPts val="2200"/>
              </a:lnSpc>
              <a:buNone/>
            </a:pPr>
            <a:r>
              <a:rPr lang="en-US" sz="1500" dirty="0">
                <a:solidFill>
                  <a:srgbClr val="272525"/>
                </a:solidFill>
                <a:latin typeface="Inter" pitchFamily="34" charset="0"/>
                <a:ea typeface="Inter" pitchFamily="34" charset="-122"/>
                <a:cs typeface="Inter" pitchFamily="34" charset="-120"/>
              </a:rPr>
              <a:t>Strong positive correlation (r = 0.61) shows well-rated products receive more reviews, creating a feedback loop of visibility and sales.</a:t>
            </a:r>
            <a:endParaRPr lang="en-US" sz="1500" dirty="0"/>
          </a:p>
        </p:txBody>
      </p:sp>
      <p:sp>
        <p:nvSpPr>
          <p:cNvPr id="15" name="Text 12"/>
          <p:cNvSpPr/>
          <p:nvPr/>
        </p:nvSpPr>
        <p:spPr>
          <a:xfrm>
            <a:off x="6280190" y="6206133"/>
            <a:ext cx="7556421" cy="1141095"/>
          </a:xfrm>
          <a:prstGeom prst="rect">
            <a:avLst/>
          </a:prstGeom>
          <a:noFill/>
          <a:ln/>
        </p:spPr>
        <p:txBody>
          <a:bodyPr wrap="square" lIns="0" tIns="0" rIns="0" bIns="0" rtlCol="0" anchor="t"/>
          <a:lstStyle/>
          <a:p>
            <a:pPr marL="0" indent="0" algn="l">
              <a:lnSpc>
                <a:spcPts val="2200"/>
              </a:lnSpc>
              <a:buNone/>
            </a:pPr>
            <a:r>
              <a:rPr lang="en-US" sz="1500" dirty="0">
                <a:solidFill>
                  <a:srgbClr val="272525"/>
                </a:solidFill>
                <a:latin typeface="Inter" pitchFamily="34" charset="0"/>
                <a:ea typeface="Inter" pitchFamily="34" charset="-122"/>
                <a:cs typeface="Inter" pitchFamily="34" charset="-120"/>
              </a:rPr>
              <a:t>These correlation patterns reveal important market dynamics: quality perception influences both ratings and review volume, whilst price alone doesn't guarantee customer engagement. The strongest relationship between ratings and reviews suggests that satisfied customers are more likely to share feedback.</a:t>
            </a:r>
            <a:endParaRPr lang="en-US" sz="1500" dirty="0"/>
          </a:p>
        </p:txBody>
      </p:sp>
      <p:sp>
        <p:nvSpPr>
          <p:cNvPr id="16" name="Oval 15"/>
          <p:cNvSpPr/>
          <p:nvPr/>
        </p:nvSpPr>
        <p:spPr>
          <a:xfrm>
            <a:off x="12880428" y="7528036"/>
            <a:ext cx="1749972" cy="70156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By </a:t>
            </a:r>
            <a:r>
              <a:rPr lang="en-IN" dirty="0" err="1" smtClean="0">
                <a:solidFill>
                  <a:schemeClr val="tx1"/>
                </a:solidFill>
              </a:rPr>
              <a:t>mahi</a:t>
            </a:r>
            <a:endParaRPr lang="en-IN" dirty="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Shape 0"/>
          <p:cNvSpPr/>
          <p:nvPr/>
        </p:nvSpPr>
        <p:spPr>
          <a:xfrm>
            <a:off x="6280190" y="744141"/>
            <a:ext cx="1019175" cy="370642"/>
          </a:xfrm>
          <a:prstGeom prst="roundRect">
            <a:avLst>
              <a:gd name="adj" fmla="val 18506"/>
            </a:avLst>
          </a:prstGeom>
          <a:solidFill>
            <a:srgbClr val="CCEEFF"/>
          </a:solidFill>
          <a:ln/>
        </p:spPr>
      </p:sp>
      <p:sp>
        <p:nvSpPr>
          <p:cNvPr id="4" name="Text 1"/>
          <p:cNvSpPr/>
          <p:nvPr/>
        </p:nvSpPr>
        <p:spPr>
          <a:xfrm>
            <a:off x="6402586" y="805339"/>
            <a:ext cx="774383" cy="248245"/>
          </a:xfrm>
          <a:prstGeom prst="rect">
            <a:avLst/>
          </a:prstGeom>
          <a:noFill/>
          <a:ln/>
        </p:spPr>
        <p:txBody>
          <a:bodyPr wrap="none" lIns="0" tIns="0" rIns="0" bIns="0" rtlCol="0" anchor="t"/>
          <a:lstStyle/>
          <a:p>
            <a:pPr marL="0" indent="0" algn="l">
              <a:lnSpc>
                <a:spcPts val="1950"/>
              </a:lnSpc>
              <a:buNone/>
            </a:pPr>
            <a:r>
              <a:rPr lang="en-US" sz="1250" dirty="0">
                <a:solidFill>
                  <a:srgbClr val="272525"/>
                </a:solidFill>
                <a:latin typeface="Inter" pitchFamily="34" charset="0"/>
                <a:ea typeface="Inter" pitchFamily="34" charset="-122"/>
                <a:cs typeface="Inter" pitchFamily="34" charset="-120"/>
              </a:rPr>
              <a:t>FINDINGS</a:t>
            </a:r>
            <a:endParaRPr lang="en-US" sz="1250" dirty="0"/>
          </a:p>
        </p:txBody>
      </p:sp>
      <p:sp>
        <p:nvSpPr>
          <p:cNvPr id="5" name="Text 2"/>
          <p:cNvSpPr/>
          <p:nvPr/>
        </p:nvSpPr>
        <p:spPr>
          <a:xfrm>
            <a:off x="6280190" y="1188244"/>
            <a:ext cx="5358765" cy="669846"/>
          </a:xfrm>
          <a:prstGeom prst="rect">
            <a:avLst/>
          </a:prstGeom>
          <a:noFill/>
          <a:ln/>
        </p:spPr>
        <p:txBody>
          <a:bodyPr wrap="none" lIns="0" tIns="0" rIns="0" bIns="0" rtlCol="0" anchor="t"/>
          <a:lstStyle/>
          <a:p>
            <a:pPr marL="0" indent="0" algn="l">
              <a:lnSpc>
                <a:spcPts val="5250"/>
              </a:lnSpc>
              <a:buNone/>
            </a:pPr>
            <a:r>
              <a:rPr lang="en-US" sz="4200" b="1" dirty="0">
                <a:solidFill>
                  <a:srgbClr val="000000"/>
                </a:solidFill>
                <a:latin typeface="Petrona Bold" pitchFamily="34" charset="0"/>
                <a:ea typeface="Petrona Bold" pitchFamily="34" charset="-122"/>
                <a:cs typeface="Petrona Bold" pitchFamily="34" charset="-120"/>
              </a:rPr>
              <a:t>Key Insights</a:t>
            </a:r>
            <a:endParaRPr lang="en-US" sz="4200" dirty="0"/>
          </a:p>
        </p:txBody>
      </p:sp>
      <p:pic>
        <p:nvPicPr>
          <p:cNvPr id="6" name="Image 1" descr="preencoded.png"/>
          <p:cNvPicPr>
            <a:picLocks noChangeAspect="1"/>
          </p:cNvPicPr>
          <p:nvPr/>
        </p:nvPicPr>
        <p:blipFill>
          <a:blip r:embed="rId4"/>
          <a:stretch>
            <a:fillRect/>
          </a:stretch>
        </p:blipFill>
        <p:spPr>
          <a:xfrm>
            <a:off x="6280190" y="2133600"/>
            <a:ext cx="1020723" cy="1783913"/>
          </a:xfrm>
          <a:prstGeom prst="rect">
            <a:avLst/>
          </a:prstGeom>
        </p:spPr>
      </p:pic>
      <p:sp>
        <p:nvSpPr>
          <p:cNvPr id="7" name="Text 3"/>
          <p:cNvSpPr/>
          <p:nvPr/>
        </p:nvSpPr>
        <p:spPr>
          <a:xfrm>
            <a:off x="7484626" y="2337673"/>
            <a:ext cx="3515082" cy="334804"/>
          </a:xfrm>
          <a:prstGeom prst="rect">
            <a:avLst/>
          </a:prstGeom>
          <a:noFill/>
          <a:ln/>
        </p:spPr>
        <p:txBody>
          <a:bodyPr wrap="none" lIns="0" tIns="0" rIns="0" bIns="0" rtlCol="0" anchor="t"/>
          <a:lstStyle/>
          <a:p>
            <a:pPr marL="0" indent="0" algn="l">
              <a:lnSpc>
                <a:spcPts val="2600"/>
              </a:lnSpc>
              <a:buNone/>
            </a:pPr>
            <a:r>
              <a:rPr lang="en-US" sz="2100" b="1" dirty="0">
                <a:solidFill>
                  <a:srgbClr val="272525"/>
                </a:solidFill>
                <a:latin typeface="Petrona Bold" pitchFamily="34" charset="0"/>
                <a:ea typeface="Petrona Bold" pitchFamily="34" charset="-122"/>
                <a:cs typeface="Petrona Bold" pitchFamily="34" charset="-120"/>
              </a:rPr>
              <a:t>Premium Quality Perception</a:t>
            </a:r>
            <a:endParaRPr lang="en-US" sz="2100" dirty="0"/>
          </a:p>
        </p:txBody>
      </p:sp>
      <p:sp>
        <p:nvSpPr>
          <p:cNvPr id="8" name="Text 4"/>
          <p:cNvSpPr/>
          <p:nvPr/>
        </p:nvSpPr>
        <p:spPr>
          <a:xfrm>
            <a:off x="7484626" y="2782610"/>
            <a:ext cx="6351984" cy="930831"/>
          </a:xfrm>
          <a:prstGeom prst="rect">
            <a:avLst/>
          </a:prstGeom>
          <a:noFill/>
          <a:ln/>
        </p:spPr>
        <p:txBody>
          <a:bodyPr wrap="square" lIns="0" tIns="0" rIns="0" bIns="0" rtlCol="0" anchor="t"/>
          <a:lstStyle/>
          <a:p>
            <a:pPr marL="0" indent="0" algn="l">
              <a:lnSpc>
                <a:spcPts val="2400"/>
              </a:lnSpc>
              <a:buNone/>
            </a:pPr>
            <a:r>
              <a:rPr lang="en-US" sz="1600" dirty="0">
                <a:solidFill>
                  <a:srgbClr val="272525"/>
                </a:solidFill>
                <a:latin typeface="Inter" pitchFamily="34" charset="0"/>
                <a:ea typeface="Inter" pitchFamily="34" charset="-122"/>
                <a:cs typeface="Inter" pitchFamily="34" charset="-120"/>
              </a:rPr>
              <a:t>Higher-priced laptops (above ₹60,000) demonstrate a clear tendency towards better ratings, with 68% receiving 4.3+ stars compared to 45% in budget segments.</a:t>
            </a:r>
            <a:endParaRPr lang="en-US" sz="1600" dirty="0"/>
          </a:p>
        </p:txBody>
      </p:sp>
      <p:pic>
        <p:nvPicPr>
          <p:cNvPr id="9" name="Image 2" descr="preencoded.png"/>
          <p:cNvPicPr>
            <a:picLocks noChangeAspect="1"/>
          </p:cNvPicPr>
          <p:nvPr/>
        </p:nvPicPr>
        <p:blipFill>
          <a:blip r:embed="rId5"/>
          <a:stretch>
            <a:fillRect/>
          </a:stretch>
        </p:blipFill>
        <p:spPr>
          <a:xfrm>
            <a:off x="6280190" y="3917513"/>
            <a:ext cx="1020723" cy="1783913"/>
          </a:xfrm>
          <a:prstGeom prst="rect">
            <a:avLst/>
          </a:prstGeom>
        </p:spPr>
      </p:pic>
      <p:sp>
        <p:nvSpPr>
          <p:cNvPr id="10" name="Text 5"/>
          <p:cNvSpPr/>
          <p:nvPr/>
        </p:nvSpPr>
        <p:spPr>
          <a:xfrm>
            <a:off x="7484626" y="4121587"/>
            <a:ext cx="3912037" cy="334804"/>
          </a:xfrm>
          <a:prstGeom prst="rect">
            <a:avLst/>
          </a:prstGeom>
          <a:noFill/>
          <a:ln/>
        </p:spPr>
        <p:txBody>
          <a:bodyPr wrap="none" lIns="0" tIns="0" rIns="0" bIns="0" rtlCol="0" anchor="t"/>
          <a:lstStyle/>
          <a:p>
            <a:pPr marL="0" indent="0" algn="l">
              <a:lnSpc>
                <a:spcPts val="2600"/>
              </a:lnSpc>
              <a:buNone/>
            </a:pPr>
            <a:r>
              <a:rPr lang="en-US" sz="2100" b="1" dirty="0">
                <a:solidFill>
                  <a:srgbClr val="272525"/>
                </a:solidFill>
                <a:latin typeface="Petrona Bold" pitchFamily="34" charset="0"/>
                <a:ea typeface="Petrona Bold" pitchFamily="34" charset="-122"/>
                <a:cs typeface="Petrona Bold" pitchFamily="34" charset="-120"/>
              </a:rPr>
              <a:t>Gaming &amp; Premium Dominance</a:t>
            </a:r>
            <a:endParaRPr lang="en-US" sz="2100" dirty="0"/>
          </a:p>
        </p:txBody>
      </p:sp>
      <p:sp>
        <p:nvSpPr>
          <p:cNvPr id="11" name="Text 6"/>
          <p:cNvSpPr/>
          <p:nvPr/>
        </p:nvSpPr>
        <p:spPr>
          <a:xfrm>
            <a:off x="7484626" y="4566523"/>
            <a:ext cx="6351984" cy="930831"/>
          </a:xfrm>
          <a:prstGeom prst="rect">
            <a:avLst/>
          </a:prstGeom>
          <a:noFill/>
          <a:ln/>
        </p:spPr>
        <p:txBody>
          <a:bodyPr wrap="square" lIns="0" tIns="0" rIns="0" bIns="0" rtlCol="0" anchor="t"/>
          <a:lstStyle/>
          <a:p>
            <a:pPr marL="0" indent="0" algn="l">
              <a:lnSpc>
                <a:spcPts val="2400"/>
              </a:lnSpc>
              <a:buNone/>
            </a:pPr>
            <a:r>
              <a:rPr lang="en-US" sz="1600" dirty="0">
                <a:solidFill>
                  <a:srgbClr val="272525"/>
                </a:solidFill>
                <a:latin typeface="Inter" pitchFamily="34" charset="0"/>
                <a:ea typeface="Inter" pitchFamily="34" charset="-122"/>
                <a:cs typeface="Inter" pitchFamily="34" charset="-120"/>
              </a:rPr>
              <a:t>Gaming laptops and premium business models consistently occupy the top rating positions, reflecting superior build quality, performance specifications, and brand reputation.</a:t>
            </a:r>
            <a:endParaRPr lang="en-US" sz="1600" dirty="0"/>
          </a:p>
        </p:txBody>
      </p:sp>
      <p:pic>
        <p:nvPicPr>
          <p:cNvPr id="12" name="Image 3" descr="preencoded.png"/>
          <p:cNvPicPr>
            <a:picLocks noChangeAspect="1"/>
          </p:cNvPicPr>
          <p:nvPr/>
        </p:nvPicPr>
        <p:blipFill>
          <a:blip r:embed="rId6"/>
          <a:stretch>
            <a:fillRect/>
          </a:stretch>
        </p:blipFill>
        <p:spPr>
          <a:xfrm>
            <a:off x="6280190" y="5701427"/>
            <a:ext cx="1020723" cy="1783913"/>
          </a:xfrm>
          <a:prstGeom prst="rect">
            <a:avLst/>
          </a:prstGeom>
        </p:spPr>
      </p:pic>
      <p:sp>
        <p:nvSpPr>
          <p:cNvPr id="13" name="Text 7"/>
          <p:cNvSpPr/>
          <p:nvPr/>
        </p:nvSpPr>
        <p:spPr>
          <a:xfrm>
            <a:off x="7484626" y="5905500"/>
            <a:ext cx="3051810" cy="334804"/>
          </a:xfrm>
          <a:prstGeom prst="rect">
            <a:avLst/>
          </a:prstGeom>
          <a:noFill/>
          <a:ln/>
        </p:spPr>
        <p:txBody>
          <a:bodyPr wrap="none" lIns="0" tIns="0" rIns="0" bIns="0" rtlCol="0" anchor="t"/>
          <a:lstStyle/>
          <a:p>
            <a:pPr marL="0" indent="0" algn="l">
              <a:lnSpc>
                <a:spcPts val="2600"/>
              </a:lnSpc>
              <a:buNone/>
            </a:pPr>
            <a:r>
              <a:rPr lang="en-US" sz="2100" b="1" dirty="0">
                <a:solidFill>
                  <a:srgbClr val="272525"/>
                </a:solidFill>
                <a:latin typeface="Petrona Bold" pitchFamily="34" charset="0"/>
                <a:ea typeface="Petrona Bold" pitchFamily="34" charset="-122"/>
                <a:cs typeface="Petrona Bold" pitchFamily="34" charset="-120"/>
              </a:rPr>
              <a:t>Review-Price Disconnect</a:t>
            </a:r>
            <a:endParaRPr lang="en-US" sz="2100" dirty="0"/>
          </a:p>
        </p:txBody>
      </p:sp>
      <p:sp>
        <p:nvSpPr>
          <p:cNvPr id="14" name="Text 8"/>
          <p:cNvSpPr/>
          <p:nvPr/>
        </p:nvSpPr>
        <p:spPr>
          <a:xfrm>
            <a:off x="7484626" y="6350437"/>
            <a:ext cx="6351984" cy="930831"/>
          </a:xfrm>
          <a:prstGeom prst="rect">
            <a:avLst/>
          </a:prstGeom>
          <a:noFill/>
          <a:ln/>
        </p:spPr>
        <p:txBody>
          <a:bodyPr wrap="square" lIns="0" tIns="0" rIns="0" bIns="0" rtlCol="0" anchor="t"/>
          <a:lstStyle/>
          <a:p>
            <a:pPr marL="0" indent="0" algn="l">
              <a:lnSpc>
                <a:spcPts val="2400"/>
              </a:lnSpc>
              <a:buNone/>
            </a:pPr>
            <a:r>
              <a:rPr lang="en-US" sz="1600" dirty="0">
                <a:solidFill>
                  <a:srgbClr val="272525"/>
                </a:solidFill>
                <a:latin typeface="Inter" pitchFamily="34" charset="0"/>
                <a:ea typeface="Inter" pitchFamily="34" charset="-122"/>
                <a:cs typeface="Inter" pitchFamily="34" charset="-120"/>
              </a:rPr>
              <a:t>Review counts do not scale proportionally with price. Mid-range products (₹35K-₹60K) often accumulate more reviews than luxury models, suggesting higher sales volume in this segment.</a:t>
            </a:r>
            <a:endParaRPr lang="en-US" sz="1600" dirty="0"/>
          </a:p>
        </p:txBody>
      </p:sp>
      <p:sp>
        <p:nvSpPr>
          <p:cNvPr id="15" name="Oval 14"/>
          <p:cNvSpPr/>
          <p:nvPr/>
        </p:nvSpPr>
        <p:spPr>
          <a:xfrm>
            <a:off x="12896194" y="7528036"/>
            <a:ext cx="1749972" cy="701564"/>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solidFill>
                  <a:schemeClr val="tx1"/>
                </a:solidFill>
              </a:rPr>
              <a:t>By </a:t>
            </a:r>
            <a:r>
              <a:rPr lang="en-IN" dirty="0" err="1" smtClean="0">
                <a:solidFill>
                  <a:schemeClr val="tx1"/>
                </a:solidFill>
              </a:rPr>
              <a:t>mahi</a:t>
            </a:r>
            <a:endParaRPr lang="en-IN" dirty="0">
              <a:solidFill>
                <a:schemeClr val="tx1"/>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791</Words>
  <Application>Microsoft Office PowerPoint</Application>
  <PresentationFormat>Custom</PresentationFormat>
  <Paragraphs>129</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Inter</vt:lpstr>
      <vt:lpstr>Calibri</vt:lpstr>
      <vt:lpstr>Petrona Light</vt:lpstr>
      <vt:lpstr>Petrona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Microsoft account</cp:lastModifiedBy>
  <cp:revision>3</cp:revision>
  <dcterms:created xsi:type="dcterms:W3CDTF">2026-01-20T16:54:52Z</dcterms:created>
  <dcterms:modified xsi:type="dcterms:W3CDTF">2026-01-20T17:01:53Z</dcterms:modified>
</cp:coreProperties>
</file>